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9.xml" ContentType="application/vnd.openxmlformats-officedocument.presentationml.tags+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2.xml" ContentType="application/vnd.openxmlformats-officedocument.presentationml.tags+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 id="2147483814" r:id="rId9"/>
  </p:sldMasterIdLst>
  <p:notesMasterIdLst>
    <p:notesMasterId r:id="rId119"/>
  </p:notesMasterIdLst>
  <p:sldIdLst>
    <p:sldId id="2076138313" r:id="rId10"/>
    <p:sldId id="2076138308" r:id="rId11"/>
    <p:sldId id="2076138416" r:id="rId12"/>
    <p:sldId id="2076138314" r:id="rId13"/>
    <p:sldId id="2145705797" r:id="rId14"/>
    <p:sldId id="2147470476" r:id="rId15"/>
    <p:sldId id="2076138317" r:id="rId16"/>
    <p:sldId id="2076138318" r:id="rId17"/>
    <p:sldId id="2076138319" r:id="rId18"/>
    <p:sldId id="2076138320" r:id="rId19"/>
    <p:sldId id="2076138321" r:id="rId20"/>
    <p:sldId id="2076138322" r:id="rId21"/>
    <p:sldId id="2076138323" r:id="rId22"/>
    <p:sldId id="2076138324" r:id="rId23"/>
    <p:sldId id="2076138325" r:id="rId24"/>
    <p:sldId id="2076138326" r:id="rId25"/>
    <p:sldId id="2076138327" r:id="rId26"/>
    <p:sldId id="2076138328" r:id="rId27"/>
    <p:sldId id="2076138329" r:id="rId28"/>
    <p:sldId id="2076138330" r:id="rId29"/>
    <p:sldId id="2076138331" r:id="rId30"/>
    <p:sldId id="2076138332" r:id="rId31"/>
    <p:sldId id="2076138333" r:id="rId32"/>
    <p:sldId id="2076138334" r:id="rId33"/>
    <p:sldId id="2076138335" r:id="rId34"/>
    <p:sldId id="2076138336" r:id="rId35"/>
    <p:sldId id="2076138337" r:id="rId36"/>
    <p:sldId id="2076138338" r:id="rId37"/>
    <p:sldId id="2076138339" r:id="rId38"/>
    <p:sldId id="2076138340" r:id="rId39"/>
    <p:sldId id="2076138341" r:id="rId40"/>
    <p:sldId id="2076138342" r:id="rId41"/>
    <p:sldId id="2076138343" r:id="rId42"/>
    <p:sldId id="2076138344" r:id="rId43"/>
    <p:sldId id="2076138417" r:id="rId44"/>
    <p:sldId id="2076138418" r:id="rId45"/>
    <p:sldId id="2076138345" r:id="rId46"/>
    <p:sldId id="2076138346" r:id="rId47"/>
    <p:sldId id="2076138347" r:id="rId48"/>
    <p:sldId id="2076138348" r:id="rId49"/>
    <p:sldId id="2076138349" r:id="rId50"/>
    <p:sldId id="2076138350" r:id="rId51"/>
    <p:sldId id="2076138351" r:id="rId52"/>
    <p:sldId id="2076138352" r:id="rId53"/>
    <p:sldId id="2076138353" r:id="rId54"/>
    <p:sldId id="2076138354" r:id="rId55"/>
    <p:sldId id="2076138355" r:id="rId56"/>
    <p:sldId id="2076138360" r:id="rId57"/>
    <p:sldId id="2076138356" r:id="rId58"/>
    <p:sldId id="10001" r:id="rId59"/>
    <p:sldId id="2076138358" r:id="rId60"/>
    <p:sldId id="2076138359" r:id="rId61"/>
    <p:sldId id="2076138361" r:id="rId62"/>
    <p:sldId id="2076138362" r:id="rId63"/>
    <p:sldId id="2076138363" r:id="rId64"/>
    <p:sldId id="2076138364" r:id="rId65"/>
    <p:sldId id="2076138365" r:id="rId66"/>
    <p:sldId id="2076138366" r:id="rId67"/>
    <p:sldId id="2076138367" r:id="rId68"/>
    <p:sldId id="2076138368" r:id="rId69"/>
    <p:sldId id="2076138369" r:id="rId70"/>
    <p:sldId id="2076138370" r:id="rId71"/>
    <p:sldId id="2076138371" r:id="rId72"/>
    <p:sldId id="2076138373" r:id="rId73"/>
    <p:sldId id="2076138374" r:id="rId74"/>
    <p:sldId id="2076138375" r:id="rId75"/>
    <p:sldId id="2076138376" r:id="rId76"/>
    <p:sldId id="2076138377" r:id="rId77"/>
    <p:sldId id="2076138380" r:id="rId78"/>
    <p:sldId id="2147470477" r:id="rId79"/>
    <p:sldId id="2076138381" r:id="rId80"/>
    <p:sldId id="2076138382" r:id="rId81"/>
    <p:sldId id="2076138383" r:id="rId82"/>
    <p:sldId id="2076138384" r:id="rId83"/>
    <p:sldId id="2076138385" r:id="rId84"/>
    <p:sldId id="2076138386" r:id="rId85"/>
    <p:sldId id="2076138387" r:id="rId86"/>
    <p:sldId id="2076138388" r:id="rId87"/>
    <p:sldId id="2076138389" r:id="rId88"/>
    <p:sldId id="2076138390" r:id="rId89"/>
    <p:sldId id="2147470478" r:id="rId90"/>
    <p:sldId id="2147470479" r:id="rId91"/>
    <p:sldId id="2147470480" r:id="rId92"/>
    <p:sldId id="2076138391" r:id="rId93"/>
    <p:sldId id="2076138392" r:id="rId94"/>
    <p:sldId id="2076138393" r:id="rId95"/>
    <p:sldId id="2076138394" r:id="rId96"/>
    <p:sldId id="2076138395" r:id="rId97"/>
    <p:sldId id="2076138396" r:id="rId98"/>
    <p:sldId id="2076138397" r:id="rId99"/>
    <p:sldId id="2076138398" r:id="rId100"/>
    <p:sldId id="2076138399" r:id="rId101"/>
    <p:sldId id="2076138400" r:id="rId102"/>
    <p:sldId id="2076138401" r:id="rId103"/>
    <p:sldId id="2147470481" r:id="rId104"/>
    <p:sldId id="2076138402" r:id="rId105"/>
    <p:sldId id="2076138403" r:id="rId106"/>
    <p:sldId id="2076138404" r:id="rId107"/>
    <p:sldId id="2076138405" r:id="rId108"/>
    <p:sldId id="2076138406" r:id="rId109"/>
    <p:sldId id="2076138407" r:id="rId110"/>
    <p:sldId id="2076138408" r:id="rId111"/>
    <p:sldId id="2076138409" r:id="rId112"/>
    <p:sldId id="2076138410" r:id="rId113"/>
    <p:sldId id="2076138411" r:id="rId114"/>
    <p:sldId id="2076138412" r:id="rId115"/>
    <p:sldId id="2076138413" r:id="rId116"/>
    <p:sldId id="2076138414" r:id="rId117"/>
    <p:sldId id="2076138415"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145705797"/>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076138351"/>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076138375"/>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8"/>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14747048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0" autoAdjust="0"/>
  </p:normalViewPr>
  <p:slideViewPr>
    <p:cSldViewPr snapToGrid="0">
      <p:cViewPr varScale="1">
        <p:scale>
          <a:sx n="87" d="100"/>
          <a:sy n="87" d="100"/>
        </p:scale>
        <p:origin x="60" y="588"/>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notesMaster" Target="notesMasters/notesMaster1.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solidFill>
                <a:schemeClr val="bg1"/>
              </a:solidFill>
            </a:rPr>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solidFill>
                <a:schemeClr val="bg1"/>
              </a:solidFill>
            </a:rPr>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solidFill>
                <a:schemeClr val="bg1"/>
              </a:solidFill>
            </a:rPr>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solidFill>
                <a:schemeClr val="bg1"/>
              </a:solidFill>
            </a:rPr>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solidFill>
                <a:schemeClr val="bg1"/>
              </a:solidFill>
            </a:rPr>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solidFill>
                <a:schemeClr val="bg1"/>
              </a:solidFill>
            </a:rPr>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solidFill>
                <a:schemeClr val="bg1"/>
              </a:solidFill>
            </a:rPr>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solidFill>
                <a:schemeClr val="bg1"/>
              </a:solidFill>
            </a:rPr>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solidFill>
                <a:schemeClr val="bg1"/>
              </a:solidFill>
            </a:rPr>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solidFill>
                <a:schemeClr val="bg1"/>
              </a:solidFill>
            </a:rPr>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solidFill>
                <a:schemeClr val="bg1"/>
              </a:solidFill>
            </a:rPr>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solidFill>
                <a:schemeClr val="bg1"/>
              </a:solidFill>
            </a:rPr>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solidFill>
                <a:schemeClr val="bg1"/>
              </a:solidFill>
            </a:rPr>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C2DF37-1B9C-45B9-B86F-46C277724E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242BC-81AB-4159-B6CD-E3A1F1BFC3D0}">
      <dgm:prSet phldrT="[Text]"/>
      <dgm:spPr>
        <a:solidFill>
          <a:srgbClr val="FF0000"/>
        </a:solidFill>
      </dgm:spPr>
      <dgm:t>
        <a:bodyPr/>
        <a:lstStyle/>
        <a:p>
          <a:r>
            <a:rPr lang="en-US" dirty="0"/>
            <a:t>Defender for Cloud</a:t>
          </a:r>
        </a:p>
      </dgm:t>
    </dgm:pt>
    <dgm:pt modelId="{C4434FFB-F2A6-4D91-8CE9-D6911AC01E1D}" type="parTrans" cxnId="{5C1C99B8-A305-4E16-B65F-244DE4B869C9}">
      <dgm:prSet/>
      <dgm:spPr/>
      <dgm:t>
        <a:bodyPr/>
        <a:lstStyle/>
        <a:p>
          <a:endParaRPr lang="en-US"/>
        </a:p>
      </dgm:t>
    </dgm:pt>
    <dgm:pt modelId="{7A1B0CA5-037A-4F79-A572-B1CCA718A996}" type="sibTrans" cxnId="{5C1C99B8-A305-4E16-B65F-244DE4B869C9}">
      <dgm:prSet/>
      <dgm:spPr/>
      <dgm:t>
        <a:bodyPr/>
        <a:lstStyle/>
        <a:p>
          <a:endParaRPr lang="en-US"/>
        </a:p>
      </dgm:t>
    </dgm:pt>
    <dgm:pt modelId="{6939BFE3-2F56-4DE4-9BD4-FC7274589AD8}">
      <dgm:prSet phldrT="[Text]"/>
      <dgm:spPr>
        <a:solidFill>
          <a:srgbClr val="7030A0"/>
        </a:solidFill>
      </dgm:spPr>
      <dgm:t>
        <a:bodyPr/>
        <a:lstStyle/>
        <a:p>
          <a:r>
            <a:rPr lang="en-US" dirty="0"/>
            <a:t>Defender for SQL</a:t>
          </a:r>
        </a:p>
      </dgm:t>
    </dgm:pt>
    <dgm:pt modelId="{F93DED00-B6D4-41CF-BCEC-144A47AB6562}" type="parTrans" cxnId="{62FA94A3-8CD2-4ED5-9790-399B27CEB284}">
      <dgm:prSet/>
      <dgm:spPr/>
      <dgm:t>
        <a:bodyPr/>
        <a:lstStyle/>
        <a:p>
          <a:endParaRPr lang="en-US"/>
        </a:p>
      </dgm:t>
    </dgm:pt>
    <dgm:pt modelId="{7AB09413-07FC-4304-927C-E39657C87AB2}" type="sibTrans" cxnId="{62FA94A3-8CD2-4ED5-9790-399B27CEB284}">
      <dgm:prSet/>
      <dgm:spPr/>
      <dgm:t>
        <a:bodyPr/>
        <a:lstStyle/>
        <a:p>
          <a:endParaRPr lang="en-US"/>
        </a:p>
      </dgm:t>
    </dgm:pt>
    <dgm:pt modelId="{825BFF8A-21E5-4422-B61F-F26B6995F470}">
      <dgm:prSet phldrT="[Text]"/>
      <dgm:spPr>
        <a:solidFill>
          <a:srgbClr val="00B050"/>
        </a:solidFill>
      </dgm:spPr>
      <dgm:t>
        <a:bodyPr/>
        <a:lstStyle/>
        <a:p>
          <a:r>
            <a:rPr lang="en-US" dirty="0"/>
            <a:t>Vulnerability Assessment</a:t>
          </a:r>
        </a:p>
      </dgm:t>
    </dgm:pt>
    <dgm:pt modelId="{9B5B7CD3-0E44-40D2-B232-567FA81F0627}" type="parTrans" cxnId="{591429E3-6CCF-4B6B-BA93-A9DBD381F633}">
      <dgm:prSet/>
      <dgm:spPr/>
      <dgm:t>
        <a:bodyPr/>
        <a:lstStyle/>
        <a:p>
          <a:endParaRPr lang="en-US"/>
        </a:p>
      </dgm:t>
    </dgm:pt>
    <dgm:pt modelId="{9F131B7A-85BB-4F9C-A747-C9C49D664B3F}" type="sibTrans" cxnId="{591429E3-6CCF-4B6B-BA93-A9DBD381F633}">
      <dgm:prSet/>
      <dgm:spPr/>
      <dgm:t>
        <a:bodyPr/>
        <a:lstStyle/>
        <a:p>
          <a:endParaRPr lang="en-US"/>
        </a:p>
      </dgm:t>
    </dgm:pt>
    <dgm:pt modelId="{3AC17C20-1D3A-4401-B887-53A7E30964FD}">
      <dgm:prSet phldrT="[Text]"/>
      <dgm:spPr>
        <a:solidFill>
          <a:schemeClr val="accent3">
            <a:lumMod val="75000"/>
          </a:schemeClr>
        </a:solidFill>
      </dgm:spPr>
      <dgm:t>
        <a:bodyPr/>
        <a:lstStyle/>
        <a:p>
          <a:r>
            <a:rPr lang="en-US" dirty="0"/>
            <a:t>Compliance</a:t>
          </a:r>
        </a:p>
      </dgm:t>
    </dgm:pt>
    <dgm:pt modelId="{C7DC994F-64F9-4F33-81AE-5FB214C4C8D4}" type="parTrans" cxnId="{A40DBB95-43B4-46DA-802B-BCBA39ACF1A2}">
      <dgm:prSet/>
      <dgm:spPr/>
      <dgm:t>
        <a:bodyPr/>
        <a:lstStyle/>
        <a:p>
          <a:endParaRPr lang="en-US"/>
        </a:p>
      </dgm:t>
    </dgm:pt>
    <dgm:pt modelId="{C1D33AE8-B97F-48F1-A40F-148542C77FD1}" type="sibTrans" cxnId="{A40DBB95-43B4-46DA-802B-BCBA39ACF1A2}">
      <dgm:prSet/>
      <dgm:spPr/>
      <dgm:t>
        <a:bodyPr/>
        <a:lstStyle/>
        <a:p>
          <a:endParaRPr lang="en-US"/>
        </a:p>
      </dgm:t>
    </dgm:pt>
    <dgm:pt modelId="{3DD8707C-7098-4CDE-9947-2885AEEE14E1}" type="pres">
      <dgm:prSet presAssocID="{ECC2DF37-1B9C-45B9-B86F-46C277724E92}" presName="diagram" presStyleCnt="0">
        <dgm:presLayoutVars>
          <dgm:dir/>
          <dgm:resizeHandles val="exact"/>
        </dgm:presLayoutVars>
      </dgm:prSet>
      <dgm:spPr/>
    </dgm:pt>
    <dgm:pt modelId="{0B5854E3-D86C-422E-B4B7-1111B68C0D60}" type="pres">
      <dgm:prSet presAssocID="{591242BC-81AB-4159-B6CD-E3A1F1BFC3D0}" presName="node" presStyleLbl="node1" presStyleIdx="0" presStyleCnt="4">
        <dgm:presLayoutVars>
          <dgm:bulletEnabled val="1"/>
        </dgm:presLayoutVars>
      </dgm:prSet>
      <dgm:spPr/>
    </dgm:pt>
    <dgm:pt modelId="{D3C73E9D-5322-4881-8ECC-5127292E8277}" type="pres">
      <dgm:prSet presAssocID="{7A1B0CA5-037A-4F79-A572-B1CCA718A996}" presName="sibTrans" presStyleCnt="0"/>
      <dgm:spPr/>
    </dgm:pt>
    <dgm:pt modelId="{FD935369-D783-4F89-909A-F2399F44AA94}" type="pres">
      <dgm:prSet presAssocID="{6939BFE3-2F56-4DE4-9BD4-FC7274589AD8}" presName="node" presStyleLbl="node1" presStyleIdx="1" presStyleCnt="4">
        <dgm:presLayoutVars>
          <dgm:bulletEnabled val="1"/>
        </dgm:presLayoutVars>
      </dgm:prSet>
      <dgm:spPr/>
    </dgm:pt>
    <dgm:pt modelId="{7822B9BB-1A4C-4BF0-9D17-7D3E276ABE9B}" type="pres">
      <dgm:prSet presAssocID="{7AB09413-07FC-4304-927C-E39657C87AB2}" presName="sibTrans" presStyleCnt="0"/>
      <dgm:spPr/>
    </dgm:pt>
    <dgm:pt modelId="{6F2A500C-E757-4423-805E-4B19998779D9}" type="pres">
      <dgm:prSet presAssocID="{825BFF8A-21E5-4422-B61F-F26B6995F470}" presName="node" presStyleLbl="node1" presStyleIdx="2" presStyleCnt="4">
        <dgm:presLayoutVars>
          <dgm:bulletEnabled val="1"/>
        </dgm:presLayoutVars>
      </dgm:prSet>
      <dgm:spPr/>
    </dgm:pt>
    <dgm:pt modelId="{A45C0EC5-6BCF-4453-88DD-D40AECB2CF7E}" type="pres">
      <dgm:prSet presAssocID="{9F131B7A-85BB-4F9C-A747-C9C49D664B3F}" presName="sibTrans" presStyleCnt="0"/>
      <dgm:spPr/>
    </dgm:pt>
    <dgm:pt modelId="{A9C2C98F-0718-4481-8B2F-DE3F4A931E99}" type="pres">
      <dgm:prSet presAssocID="{3AC17C20-1D3A-4401-B887-53A7E30964FD}" presName="node" presStyleLbl="node1" presStyleIdx="3" presStyleCnt="4">
        <dgm:presLayoutVars>
          <dgm:bulletEnabled val="1"/>
        </dgm:presLayoutVars>
      </dgm:prSet>
      <dgm:spPr/>
    </dgm:pt>
  </dgm:ptLst>
  <dgm:cxnLst>
    <dgm:cxn modelId="{9B74B224-A29E-42F9-B749-9F08970844CE}" type="presOf" srcId="{6939BFE3-2F56-4DE4-9BD4-FC7274589AD8}" destId="{FD935369-D783-4F89-909A-F2399F44AA94}" srcOrd="0" destOrd="0" presId="urn:microsoft.com/office/officeart/2005/8/layout/default"/>
    <dgm:cxn modelId="{2090B23A-B3E2-4B3C-B22C-97C7E0E4516C}" type="presOf" srcId="{825BFF8A-21E5-4422-B61F-F26B6995F470}" destId="{6F2A500C-E757-4423-805E-4B19998779D9}" srcOrd="0" destOrd="0" presId="urn:microsoft.com/office/officeart/2005/8/layout/default"/>
    <dgm:cxn modelId="{56A33251-7700-4B24-AF38-7C3267C11DC5}" type="presOf" srcId="{ECC2DF37-1B9C-45B9-B86F-46C277724E92}" destId="{3DD8707C-7098-4CDE-9947-2885AEEE14E1}" srcOrd="0" destOrd="0" presId="urn:microsoft.com/office/officeart/2005/8/layout/default"/>
    <dgm:cxn modelId="{91CCA17F-421D-4666-A70A-21244904DCE5}" type="presOf" srcId="{591242BC-81AB-4159-B6CD-E3A1F1BFC3D0}" destId="{0B5854E3-D86C-422E-B4B7-1111B68C0D60}" srcOrd="0" destOrd="0" presId="urn:microsoft.com/office/officeart/2005/8/layout/default"/>
    <dgm:cxn modelId="{5DB6E08F-E931-400D-A1B6-D2A837B3E9DC}" type="presOf" srcId="{3AC17C20-1D3A-4401-B887-53A7E30964FD}" destId="{A9C2C98F-0718-4481-8B2F-DE3F4A931E99}" srcOrd="0" destOrd="0" presId="urn:microsoft.com/office/officeart/2005/8/layout/default"/>
    <dgm:cxn modelId="{A40DBB95-43B4-46DA-802B-BCBA39ACF1A2}" srcId="{ECC2DF37-1B9C-45B9-B86F-46C277724E92}" destId="{3AC17C20-1D3A-4401-B887-53A7E30964FD}" srcOrd="3" destOrd="0" parTransId="{C7DC994F-64F9-4F33-81AE-5FB214C4C8D4}" sibTransId="{C1D33AE8-B97F-48F1-A40F-148542C77FD1}"/>
    <dgm:cxn modelId="{62FA94A3-8CD2-4ED5-9790-399B27CEB284}" srcId="{ECC2DF37-1B9C-45B9-B86F-46C277724E92}" destId="{6939BFE3-2F56-4DE4-9BD4-FC7274589AD8}" srcOrd="1" destOrd="0" parTransId="{F93DED00-B6D4-41CF-BCEC-144A47AB6562}" sibTransId="{7AB09413-07FC-4304-927C-E39657C87AB2}"/>
    <dgm:cxn modelId="{5C1C99B8-A305-4E16-B65F-244DE4B869C9}" srcId="{ECC2DF37-1B9C-45B9-B86F-46C277724E92}" destId="{591242BC-81AB-4159-B6CD-E3A1F1BFC3D0}" srcOrd="0" destOrd="0" parTransId="{C4434FFB-F2A6-4D91-8CE9-D6911AC01E1D}" sibTransId="{7A1B0CA5-037A-4F79-A572-B1CCA718A996}"/>
    <dgm:cxn modelId="{591429E3-6CCF-4B6B-BA93-A9DBD381F633}" srcId="{ECC2DF37-1B9C-45B9-B86F-46C277724E92}" destId="{825BFF8A-21E5-4422-B61F-F26B6995F470}" srcOrd="2" destOrd="0" parTransId="{9B5B7CD3-0E44-40D2-B232-567FA81F0627}" sibTransId="{9F131B7A-85BB-4F9C-A747-C9C49D664B3F}"/>
    <dgm:cxn modelId="{43AF5505-AB78-4C0D-AFD4-6AEF87DE7EAB}" type="presParOf" srcId="{3DD8707C-7098-4CDE-9947-2885AEEE14E1}" destId="{0B5854E3-D86C-422E-B4B7-1111B68C0D60}" srcOrd="0" destOrd="0" presId="urn:microsoft.com/office/officeart/2005/8/layout/default"/>
    <dgm:cxn modelId="{2EFE1F57-62BF-4B74-BAEF-5DBE93D5D04B}" type="presParOf" srcId="{3DD8707C-7098-4CDE-9947-2885AEEE14E1}" destId="{D3C73E9D-5322-4881-8ECC-5127292E8277}" srcOrd="1" destOrd="0" presId="urn:microsoft.com/office/officeart/2005/8/layout/default"/>
    <dgm:cxn modelId="{CB353CFA-96A2-4540-988C-31ED4218AA95}" type="presParOf" srcId="{3DD8707C-7098-4CDE-9947-2885AEEE14E1}" destId="{FD935369-D783-4F89-909A-F2399F44AA94}" srcOrd="2" destOrd="0" presId="urn:microsoft.com/office/officeart/2005/8/layout/default"/>
    <dgm:cxn modelId="{98E85B4F-0309-43E2-A487-4D89B12BC2A2}" type="presParOf" srcId="{3DD8707C-7098-4CDE-9947-2885AEEE14E1}" destId="{7822B9BB-1A4C-4BF0-9D17-7D3E276ABE9B}" srcOrd="3" destOrd="0" presId="urn:microsoft.com/office/officeart/2005/8/layout/default"/>
    <dgm:cxn modelId="{2575BDEA-E89A-4D6A-93EE-36622ECDD05C}" type="presParOf" srcId="{3DD8707C-7098-4CDE-9947-2885AEEE14E1}" destId="{6F2A500C-E757-4423-805E-4B19998779D9}" srcOrd="4" destOrd="0" presId="urn:microsoft.com/office/officeart/2005/8/layout/default"/>
    <dgm:cxn modelId="{33155494-BD07-483C-A712-0D6886F6D8DE}" type="presParOf" srcId="{3DD8707C-7098-4CDE-9947-2885AEEE14E1}" destId="{A45C0EC5-6BCF-4453-88DD-D40AECB2CF7E}" srcOrd="5" destOrd="0" presId="urn:microsoft.com/office/officeart/2005/8/layout/default"/>
    <dgm:cxn modelId="{51F203D0-4D81-4B85-81D8-BC4E4F63ADF8}" type="presParOf" srcId="{3DD8707C-7098-4CDE-9947-2885AEEE14E1}" destId="{A9C2C98F-0718-4481-8B2F-DE3F4A931E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Rich surface area</a:t>
          </a:r>
        </a:p>
        <a:p>
          <a:pPr marL="171450" lvl="1" indent="-171450" algn="l" defTabSz="844550">
            <a:lnSpc>
              <a:spcPct val="90000"/>
            </a:lnSpc>
            <a:spcBef>
              <a:spcPct val="0"/>
            </a:spcBef>
            <a:spcAft>
              <a:spcPct val="15000"/>
            </a:spcAft>
            <a:buChar char="•"/>
          </a:pPr>
          <a:r>
            <a:rPr lang="en-US" sz="1900" kern="1200" dirty="0">
              <a:solidFill>
                <a:schemeClr val="bg1"/>
              </a:solidFill>
            </a:rPr>
            <a:t>T-SQL language for data analytics</a:t>
          </a:r>
        </a:p>
        <a:p>
          <a:pPr marL="171450" lvl="1" indent="-171450" algn="l" defTabSz="844550">
            <a:lnSpc>
              <a:spcPct val="90000"/>
            </a:lnSpc>
            <a:spcBef>
              <a:spcPct val="0"/>
            </a:spcBef>
            <a:spcAft>
              <a:spcPct val="15000"/>
            </a:spcAft>
            <a:buChar char="•"/>
          </a:pPr>
          <a:r>
            <a:rPr lang="en-US" sz="1900" kern="1200" dirty="0">
              <a:solidFill>
                <a:schemeClr val="bg1"/>
              </a:solidFill>
            </a:rPr>
            <a:t>Supporting large number of languages and tools</a:t>
          </a:r>
        </a:p>
        <a:p>
          <a:pPr marL="171450" lvl="1" indent="-171450" algn="l" defTabSz="844550">
            <a:lnSpc>
              <a:spcPct val="90000"/>
            </a:lnSpc>
            <a:spcBef>
              <a:spcPct val="0"/>
            </a:spcBef>
            <a:spcAft>
              <a:spcPct val="15000"/>
            </a:spcAft>
            <a:buChar char="•"/>
          </a:pPr>
          <a:r>
            <a:rPr lang="en-US" sz="1900" kern="1200" dirty="0">
              <a:solidFill>
                <a:schemeClr val="bg1"/>
              </a:solidFill>
            </a:rPr>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dedicated SQL pool</a:t>
          </a:r>
        </a:p>
        <a:p>
          <a:pPr marL="171450" lvl="1" indent="-171450" algn="l" defTabSz="844550">
            <a:lnSpc>
              <a:spcPct val="90000"/>
            </a:lnSpc>
            <a:spcBef>
              <a:spcPct val="0"/>
            </a:spcBef>
            <a:spcAft>
              <a:spcPct val="15000"/>
            </a:spcAft>
            <a:buChar char="•"/>
          </a:pPr>
          <a:r>
            <a:rPr lang="en-US" sz="1900" kern="1200" dirty="0">
              <a:solidFill>
                <a:schemeClr val="bg1"/>
              </a:solidFill>
            </a:rPr>
            <a:t>Modern Data Warehouse</a:t>
          </a:r>
        </a:p>
        <a:p>
          <a:pPr marL="171450" lvl="1" indent="-171450" algn="l" defTabSz="844550">
            <a:lnSpc>
              <a:spcPct val="90000"/>
            </a:lnSpc>
            <a:spcBef>
              <a:spcPct val="0"/>
            </a:spcBef>
            <a:spcAft>
              <a:spcPct val="15000"/>
            </a:spcAft>
            <a:buChar char="•"/>
          </a:pPr>
          <a:r>
            <a:rPr lang="en-US" sz="1900" kern="1200" dirty="0">
              <a:solidFill>
                <a:schemeClr val="bg1"/>
              </a:solidFill>
            </a:rPr>
            <a:t>Indexing and caching</a:t>
          </a:r>
        </a:p>
        <a:p>
          <a:pPr marL="171450" lvl="1" indent="-171450" algn="l" defTabSz="844550">
            <a:lnSpc>
              <a:spcPct val="90000"/>
            </a:lnSpc>
            <a:spcBef>
              <a:spcPct val="0"/>
            </a:spcBef>
            <a:spcAft>
              <a:spcPct val="15000"/>
            </a:spcAft>
            <a:buChar char="•"/>
          </a:pPr>
          <a:r>
            <a:rPr lang="en-US" sz="1900" kern="1200" dirty="0">
              <a:solidFill>
                <a:schemeClr val="bg1"/>
              </a:solidFill>
            </a:rPr>
            <a:t>Import and query external data</a:t>
          </a:r>
        </a:p>
        <a:p>
          <a:pPr marL="171450" lvl="1" indent="-171450" algn="l" defTabSz="844550">
            <a:lnSpc>
              <a:spcPct val="90000"/>
            </a:lnSpc>
            <a:spcBef>
              <a:spcPct val="0"/>
            </a:spcBef>
            <a:spcAft>
              <a:spcPct val="15000"/>
            </a:spcAft>
            <a:buChar char="•"/>
          </a:pPr>
          <a:r>
            <a:rPr lang="en-US" sz="1900" kern="1200" dirty="0">
              <a:solidFill>
                <a:schemeClr val="bg1"/>
              </a:solidFill>
            </a:rPr>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serverless SQL pool</a:t>
          </a:r>
        </a:p>
        <a:p>
          <a:pPr marL="171450" lvl="1" indent="-171450" algn="l" defTabSz="844550">
            <a:lnSpc>
              <a:spcPct val="90000"/>
            </a:lnSpc>
            <a:spcBef>
              <a:spcPct val="0"/>
            </a:spcBef>
            <a:spcAft>
              <a:spcPct val="15000"/>
            </a:spcAft>
            <a:buChar char="•"/>
          </a:pPr>
          <a:r>
            <a:rPr lang="en-US" sz="1900" kern="1200" dirty="0">
              <a:solidFill>
                <a:schemeClr val="bg1"/>
              </a:solidFill>
            </a:rPr>
            <a:t>Querying external data</a:t>
          </a:r>
        </a:p>
        <a:p>
          <a:pPr marL="171450" lvl="1" indent="-171450" algn="l" defTabSz="844550">
            <a:lnSpc>
              <a:spcPct val="90000"/>
            </a:lnSpc>
            <a:spcBef>
              <a:spcPct val="0"/>
            </a:spcBef>
            <a:spcAft>
              <a:spcPct val="15000"/>
            </a:spcAft>
            <a:buChar char="•"/>
          </a:pPr>
          <a:r>
            <a:rPr lang="en-US" sz="1900" kern="1200" dirty="0">
              <a:solidFill>
                <a:schemeClr val="bg1"/>
              </a:solidFill>
            </a:rPr>
            <a:t>Model raw files as virtual tables and views</a:t>
          </a:r>
        </a:p>
        <a:p>
          <a:pPr marL="171450" lvl="1" indent="-171450" algn="l" defTabSz="844550">
            <a:lnSpc>
              <a:spcPct val="90000"/>
            </a:lnSpc>
            <a:spcBef>
              <a:spcPct val="0"/>
            </a:spcBef>
            <a:spcAft>
              <a:spcPct val="15000"/>
            </a:spcAft>
            <a:buChar char="•"/>
          </a:pPr>
          <a:r>
            <a:rPr lang="en-US" sz="1900" kern="1200" dirty="0">
              <a:solidFill>
                <a:schemeClr val="bg1"/>
              </a:solidFill>
            </a:rPr>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54E3-D86C-422E-B4B7-1111B68C0D60}">
      <dsp:nvSpPr>
        <dsp:cNvPr id="0" name=""/>
        <dsp:cNvSpPr/>
      </dsp:nvSpPr>
      <dsp:spPr>
        <a:xfrm>
          <a:off x="36214" y="641"/>
          <a:ext cx="3606535" cy="2163921"/>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Cloud</a:t>
          </a:r>
        </a:p>
      </dsp:txBody>
      <dsp:txXfrm>
        <a:off x="36214" y="641"/>
        <a:ext cx="3606535" cy="2163921"/>
      </dsp:txXfrm>
    </dsp:sp>
    <dsp:sp modelId="{FD935369-D783-4F89-909A-F2399F44AA94}">
      <dsp:nvSpPr>
        <dsp:cNvPr id="0" name=""/>
        <dsp:cNvSpPr/>
      </dsp:nvSpPr>
      <dsp:spPr>
        <a:xfrm>
          <a:off x="4003403" y="641"/>
          <a:ext cx="3606535" cy="2163921"/>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SQL</a:t>
          </a:r>
        </a:p>
      </dsp:txBody>
      <dsp:txXfrm>
        <a:off x="4003403" y="641"/>
        <a:ext cx="3606535" cy="2163921"/>
      </dsp:txXfrm>
    </dsp:sp>
    <dsp:sp modelId="{6F2A500C-E757-4423-805E-4B19998779D9}">
      <dsp:nvSpPr>
        <dsp:cNvPr id="0" name=""/>
        <dsp:cNvSpPr/>
      </dsp:nvSpPr>
      <dsp:spPr>
        <a:xfrm>
          <a:off x="36214" y="2525216"/>
          <a:ext cx="3606535" cy="216392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Vulnerability Assessment</a:t>
          </a:r>
        </a:p>
      </dsp:txBody>
      <dsp:txXfrm>
        <a:off x="36214" y="2525216"/>
        <a:ext cx="3606535" cy="2163921"/>
      </dsp:txXfrm>
    </dsp:sp>
    <dsp:sp modelId="{A9C2C98F-0718-4481-8B2F-DE3F4A931E99}">
      <dsp:nvSpPr>
        <dsp:cNvPr id="0" name=""/>
        <dsp:cNvSpPr/>
      </dsp:nvSpPr>
      <dsp:spPr>
        <a:xfrm>
          <a:off x="4003403" y="2525216"/>
          <a:ext cx="3606535" cy="2163921"/>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Compliance</a:t>
          </a:r>
        </a:p>
      </dsp:txBody>
      <dsp:txXfrm>
        <a:off x="4003403" y="2525216"/>
        <a:ext cx="3606535" cy="216392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docs.microsoft.com/en-us/azure/azure-sql/database/azure-defender-for-sq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r>
              <a:rPr lang="en-US" sz="1000" b="0"/>
              <a:t>Only supported in Azure Synapse workspaces with a Managed workspace Virtual Network</a:t>
            </a:r>
          </a:p>
          <a:p>
            <a:pPr marL="171450" indent="-171450">
              <a:buFont typeface="Arial" panose="020B0604020202020204" pitchFamily="34" charset="0"/>
              <a:buChar char="•"/>
            </a:pPr>
            <a:r>
              <a:rPr lang="en-US" sz="1000" b="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a:t>Only a Managed private endpoint in an </a:t>
            </a:r>
            <a:r>
              <a:rPr lang="en-US" sz="1000" b="0">
                <a:solidFill>
                  <a:srgbClr val="C00000"/>
                </a:solidFill>
              </a:rPr>
              <a:t>approved</a:t>
            </a:r>
            <a:r>
              <a:rPr lang="en-US" sz="1000" b="0"/>
              <a:t> state can send traffic to a given private link resource.</a:t>
            </a:r>
          </a:p>
          <a:p>
            <a:endParaRPr lang="en-US" sz="1000"/>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effectLst/>
              </a:rPr>
              <a:t>Workstations from within the customer </a:t>
            </a:r>
            <a:r>
              <a:rPr lang="en-US" dirty="0" err="1">
                <a:effectLst/>
              </a:rPr>
              <a:t>VNet</a:t>
            </a:r>
            <a:r>
              <a:rPr lang="en-US" dirty="0">
                <a:effectLst/>
              </a:rPr>
              <a:t> access the Azure Synapse private endpoints.</a:t>
            </a:r>
          </a:p>
          <a:p>
            <a:pPr marL="228600" indent="-228600">
              <a:buFont typeface="+mj-lt"/>
              <a:buAutoNum type="arabicPeriod"/>
            </a:pPr>
            <a:r>
              <a:rPr lang="en-US" dirty="0">
                <a:effectLst/>
              </a:rPr>
              <a:t>Peering between customer </a:t>
            </a:r>
            <a:r>
              <a:rPr lang="en-US" dirty="0" err="1">
                <a:effectLst/>
              </a:rPr>
              <a:t>VNet</a:t>
            </a:r>
            <a:r>
              <a:rPr lang="en-US" dirty="0">
                <a:effectLst/>
              </a:rPr>
              <a:t> and another </a:t>
            </a:r>
            <a:r>
              <a:rPr lang="en-US" dirty="0" err="1">
                <a:effectLst/>
              </a:rPr>
              <a:t>VNet</a:t>
            </a:r>
            <a:r>
              <a:rPr lang="en-US" dirty="0">
                <a:effectLst/>
              </a:rPr>
              <a:t>.</a:t>
            </a:r>
          </a:p>
          <a:p>
            <a:pPr marL="228600" indent="-228600">
              <a:buFont typeface="+mj-lt"/>
              <a:buAutoNum type="arabicPeriod"/>
            </a:pPr>
            <a:r>
              <a:rPr lang="en-US" dirty="0">
                <a:effectLst/>
              </a:rPr>
              <a:t>Workstation from peered </a:t>
            </a:r>
            <a:r>
              <a:rPr lang="en-US" dirty="0" err="1">
                <a:effectLst/>
              </a:rPr>
              <a:t>VNet</a:t>
            </a:r>
            <a:r>
              <a:rPr lang="en-US" dirty="0">
                <a:effectLst/>
              </a:rPr>
              <a:t> access the Azure Synapse private endpoints.</a:t>
            </a:r>
          </a:p>
          <a:p>
            <a:pPr marL="228600" indent="-228600">
              <a:buFont typeface="+mj-lt"/>
              <a:buAutoNum type="arabicPeriod"/>
            </a:pPr>
            <a:r>
              <a:rPr lang="en-US" dirty="0">
                <a:effectLst/>
              </a:rPr>
              <a:t>On-premises network access the Azure Synapse private endpoints through VPN or ExpressRoute.</a:t>
            </a:r>
          </a:p>
          <a:p>
            <a:pPr marL="228600" indent="-228600">
              <a:buFont typeface="+mj-lt"/>
              <a:buAutoNum type="arabicPeriod"/>
            </a:pPr>
            <a:r>
              <a:rPr lang="en-US" dirty="0">
                <a:effectLst/>
              </a:rPr>
              <a:t>Workspace endpoints are mapped into customer's </a:t>
            </a:r>
            <a:r>
              <a:rPr lang="en-US" dirty="0" err="1">
                <a:effectLst/>
              </a:rPr>
              <a:t>VNet</a:t>
            </a:r>
            <a:r>
              <a:rPr lang="en-US" dirty="0">
                <a:effectLst/>
              </a:rPr>
              <a:t> through private endpoints using Azure Private Link service.</a:t>
            </a:r>
          </a:p>
          <a:p>
            <a:pPr marL="228600" indent="-228600">
              <a:buFont typeface="+mj-lt"/>
              <a:buAutoNum type="arabicPeriod"/>
            </a:pPr>
            <a:r>
              <a:rPr lang="en-US" dirty="0">
                <a:effectLst/>
              </a:rPr>
              <a:t>Public access is disabled on the Synapse workspace.</a:t>
            </a:r>
          </a:p>
          <a:p>
            <a:pPr marL="228600" indent="-228600">
              <a:buFont typeface="+mj-lt"/>
              <a:buAutoNum type="arabicPeriod"/>
            </a:pPr>
            <a:endParaRPr lang="en-US" dirty="0">
              <a:effectLst/>
            </a:endParaRPr>
          </a:p>
          <a:p>
            <a:pPr marL="0" indent="0">
              <a:buFont typeface="+mj-lt"/>
              <a:buNone/>
            </a:pPr>
            <a:r>
              <a:rPr lang="en-US"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b="1" i="1" dirty="0">
                <a:solidFill>
                  <a:srgbClr val="171717"/>
                </a:solidFill>
                <a:effectLst/>
                <a:latin typeface="Segoe UI" panose="020B0502040204020203" pitchFamily="34" charset="0"/>
              </a:rPr>
              <a:t>The less exposure, the better.</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2376311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94</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71717"/>
                </a:solidFill>
                <a:effectLst/>
                <a:latin typeface="Segoe UI" panose="020B0502040204020203" pitchFamily="34" charset="0"/>
                <a:hlinkClick r:id="rId3"/>
              </a:rPr>
              <a:t>Microsoft Defender for Cloud</a:t>
            </a:r>
            <a:r>
              <a:rPr lang="en-US" b="0" i="0" dirty="0">
                <a:solidFill>
                  <a:srgbClr val="171717"/>
                </a:solidFill>
                <a:effectLst/>
                <a:latin typeface="Segoe UI" panose="020B0502040204020203" pitchFamily="34" charset="0"/>
              </a:rPr>
              <a:t> is a tool for security posture management and threat detection. It protects workloads running in Azure, including (but not exclusively) servers, app service, key vaults, Kubernetes services, storage accounts, and Azure SQL Databases.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one of the options available with Microsoft Defender for Cloud, </a:t>
            </a:r>
            <a:r>
              <a:rPr lang="en-US" b="0" i="0" u="none" strike="noStrike" dirty="0">
                <a:solidFill>
                  <a:srgbClr val="171717"/>
                </a:solidFill>
                <a:effectLst/>
                <a:latin typeface="Segoe UI" panose="020B0502040204020203" pitchFamily="34" charset="0"/>
                <a:hlinkClick r:id="rId4"/>
              </a:rPr>
              <a:t>Microsoft Defender for SQL</a:t>
            </a:r>
            <a:r>
              <a:rPr lang="en-US" b="0" i="0" dirty="0">
                <a:solidFill>
                  <a:srgbClr val="171717"/>
                </a:solidFill>
                <a:effectLst/>
                <a:latin typeface="Segoe UI" panose="020B0502040204020203" pitchFamily="34" charset="0"/>
              </a:rPr>
              <a:t> extends Defender for Cloud's data security package to secure databases. It can discover and mitigate potential database vulnerabilities by detecting anomalous activities that could be a potential threat to the database. Specifically, it continually monitors your database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Potential SQL injection attacks</a:t>
            </a:r>
          </a:p>
          <a:p>
            <a:pPr algn="l">
              <a:buFont typeface="Arial" panose="020B0604020202020204" pitchFamily="34" charset="0"/>
              <a:buChar char="•"/>
            </a:pPr>
            <a:r>
              <a:rPr lang="en-US" b="0" i="0" dirty="0">
                <a:solidFill>
                  <a:srgbClr val="171717"/>
                </a:solidFill>
                <a:effectLst/>
                <a:latin typeface="Segoe UI" panose="020B0502040204020203" pitchFamily="34" charset="0"/>
              </a:rPr>
              <a:t>Anomalous database access and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Suspicious database activity</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sz="1600" b="1" i="0" dirty="0">
                <a:solidFill>
                  <a:srgbClr val="171717"/>
                </a:solidFill>
                <a:effectLst/>
                <a:latin typeface="Segoe UI" panose="020B0502040204020203" pitchFamily="34" charset="0"/>
              </a:rPr>
              <a:t>Note 1</a:t>
            </a:r>
            <a:r>
              <a:rPr lang="en-US" b="0" i="0" dirty="0">
                <a:solidFill>
                  <a:srgbClr val="171717"/>
                </a:solidFill>
                <a:effectLst/>
                <a:latin typeface="Segoe UI" panose="020B0502040204020203" pitchFamily="34" charset="0"/>
              </a:rPr>
              <a:t>:  Microsoft Defender for SQL applies to Azure Synapse and dedicated SQL pool. It doesn't apply to serverless SQL pool or Apache Spark pool.</a:t>
            </a:r>
          </a:p>
          <a:p>
            <a:pPr algn="l">
              <a:buFont typeface="Arial" panose="020B0604020202020204" pitchFamily="34" charset="0"/>
              <a:buNone/>
            </a:pPr>
            <a:r>
              <a:rPr lang="en-US" b="1" i="0" dirty="0">
                <a:solidFill>
                  <a:srgbClr val="171717"/>
                </a:solidFill>
                <a:effectLst/>
                <a:latin typeface="Segoe UI" panose="020B0502040204020203" pitchFamily="34" charset="0"/>
              </a:rPr>
              <a:t>Note 2</a:t>
            </a:r>
            <a:r>
              <a:rPr lang="en-US" b="0" i="0">
                <a:solidFill>
                  <a:srgbClr val="171717"/>
                </a:solidFill>
                <a:effectLst/>
                <a:latin typeface="Segoe UI" panose="020B0502040204020203" pitchFamily="34" charset="0"/>
              </a:rPr>
              <a:t>:  SQL </a:t>
            </a:r>
            <a:r>
              <a:rPr lang="en-US" b="0" i="0" dirty="0">
                <a:solidFill>
                  <a:srgbClr val="171717"/>
                </a:solidFill>
                <a:effectLst/>
                <a:latin typeface="Segoe UI" panose="020B0502040204020203" pitchFamily="34" charset="0"/>
              </a:rPr>
              <a:t>vulnerability assessment applies to Azure Synapse and dedicated </a:t>
            </a:r>
            <a:r>
              <a:rPr lang="en-US" b="0" i="0">
                <a:solidFill>
                  <a:srgbClr val="171717"/>
                </a:solidFill>
                <a:effectLst/>
                <a:latin typeface="Segoe UI" panose="020B0502040204020203" pitchFamily="34" charset="0"/>
              </a:rPr>
              <a:t>SQL pool. </a:t>
            </a:r>
            <a:r>
              <a:rPr lang="en-US" b="0" i="0" dirty="0">
                <a:solidFill>
                  <a:srgbClr val="171717"/>
                </a:solidFill>
                <a:effectLst/>
                <a:latin typeface="Segoe UI" panose="020B0502040204020203" pitchFamily="34" charset="0"/>
              </a:rPr>
              <a:t>It doesn't apply to serverless SQL pool or Apache Spark pool.</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2669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11:47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1/26/2022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7098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2219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532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210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2547345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4805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0192620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34464841"/>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273279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09533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28320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99245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215730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05498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7402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760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787521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669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632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60232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17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107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16926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34726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3123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024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02411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20.emf"/><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2408422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9.xml"/><Relationship Id="rId1" Type="http://schemas.openxmlformats.org/officeDocument/2006/relationships/slideLayout" Target="../slideLayouts/slideLayout6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7.xml"/></Relationships>
</file>

<file path=ppt/slides/_rels/slide108.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82.xml"/><Relationship Id="rId1" Type="http://schemas.openxmlformats.org/officeDocument/2006/relationships/slideLayout" Target="../slideLayouts/slideLayout67.xml"/><Relationship Id="rId5" Type="http://schemas.openxmlformats.org/officeDocument/2006/relationships/image" Target="../media/image194.emf"/><Relationship Id="rId4" Type="http://schemas.openxmlformats.org/officeDocument/2006/relationships/image" Target="../media/image133.emf"/></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0.xml"/><Relationship Id="rId1" Type="http://schemas.openxmlformats.org/officeDocument/2006/relationships/tags" Target="../tags/tag5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jpeg"/><Relationship Id="rId1" Type="http://schemas.openxmlformats.org/officeDocument/2006/relationships/slideLayout" Target="../slideLayouts/slideLayout6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3.xml"/><Relationship Id="rId1" Type="http://schemas.openxmlformats.org/officeDocument/2006/relationships/tags" Target="../tags/tag48.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49.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3.xml"/><Relationship Id="rId1" Type="http://schemas.openxmlformats.org/officeDocument/2006/relationships/tags" Target="../tags/tag51.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67.xml"/><Relationship Id="rId5" Type="http://schemas.openxmlformats.org/officeDocument/2006/relationships/image" Target="../media/image114.png"/><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67.xml"/><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6.png"/><Relationship Id="rId2" Type="http://schemas.openxmlformats.org/officeDocument/2006/relationships/notesSlide" Target="../notesSlides/notesSlide61.xml"/><Relationship Id="rId1" Type="http://schemas.openxmlformats.org/officeDocument/2006/relationships/slideLayout" Target="../slideLayouts/slideLayout40.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6.png"/><Relationship Id="rId2" Type="http://schemas.openxmlformats.org/officeDocument/2006/relationships/notesSlide" Target="../notesSlides/notesSlide62.xml"/><Relationship Id="rId1" Type="http://schemas.openxmlformats.org/officeDocument/2006/relationships/slideLayout" Target="../slideLayouts/slideLayout41.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1.svg"/></Relationships>
</file>

<file path=ppt/slides/_rels/slide86.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0.png"/><Relationship Id="rId7"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0.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 Id="rId9" Type="http://schemas.openxmlformats.org/officeDocument/2006/relationships/image" Target="../media/image130.sv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emf"/><Relationship Id="rId7"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6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20.png"/><Relationship Id="rId9" Type="http://schemas.openxmlformats.org/officeDocument/2006/relationships/image" Target="../media/image138.svg"/></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8.xm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7.xml"/><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20.png"/><Relationship Id="rId7"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69.xml"/><Relationship Id="rId6" Type="http://schemas.openxmlformats.org/officeDocument/2006/relationships/image" Target="../media/image145.png"/><Relationship Id="rId5" Type="http://schemas.microsoft.com/office/2017/06/relationships/model3d" Target="../media/model3d1.glb"/><Relationship Id="rId10" Type="http://schemas.openxmlformats.org/officeDocument/2006/relationships/image" Target="../media/image149.png"/><Relationship Id="rId4" Type="http://schemas.openxmlformats.org/officeDocument/2006/relationships/image" Target="../media/image134.svg"/><Relationship Id="rId9" Type="http://schemas.openxmlformats.org/officeDocument/2006/relationships/image" Target="../media/image148.png"/></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9.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6.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jpeg"/><Relationship Id="rId26" Type="http://schemas.openxmlformats.org/officeDocument/2006/relationships/image" Target="../media/image173.png"/><Relationship Id="rId3" Type="http://schemas.openxmlformats.org/officeDocument/2006/relationships/image" Target="../media/image150.png"/><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5" Type="http://schemas.openxmlformats.org/officeDocument/2006/relationships/image" Target="../media/image172.png"/><Relationship Id="rId2" Type="http://schemas.openxmlformats.org/officeDocument/2006/relationships/notesSlide" Target="../notesSlides/notesSlide70.xml"/><Relationship Id="rId16" Type="http://schemas.openxmlformats.org/officeDocument/2006/relationships/image" Target="../media/image163.jpeg"/><Relationship Id="rId20" Type="http://schemas.openxmlformats.org/officeDocument/2006/relationships/image" Target="../media/image167.png"/><Relationship Id="rId29" Type="http://schemas.openxmlformats.org/officeDocument/2006/relationships/image" Target="../media/image176.png"/><Relationship Id="rId1" Type="http://schemas.openxmlformats.org/officeDocument/2006/relationships/slideLayout" Target="../slideLayouts/slideLayout69.xml"/><Relationship Id="rId6" Type="http://schemas.openxmlformats.org/officeDocument/2006/relationships/image" Target="../media/image153.png"/><Relationship Id="rId11" Type="http://schemas.openxmlformats.org/officeDocument/2006/relationships/image" Target="../media/image158.png"/><Relationship Id="rId24" Type="http://schemas.openxmlformats.org/officeDocument/2006/relationships/image" Target="../media/image171.gif"/><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28" Type="http://schemas.openxmlformats.org/officeDocument/2006/relationships/image" Target="../media/image175.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jpeg"/><Relationship Id="rId22" Type="http://schemas.openxmlformats.org/officeDocument/2006/relationships/image" Target="../media/image169.png"/><Relationship Id="rId27" Type="http://schemas.openxmlformats.org/officeDocument/2006/relationships/image" Target="../media/image174.png"/><Relationship Id="rId30" Type="http://schemas.openxmlformats.org/officeDocument/2006/relationships/image" Target="../media/image177.png"/></Relationships>
</file>

<file path=ppt/slides/_rels/slide97.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78.png"/><Relationship Id="rId7" Type="http://schemas.openxmlformats.org/officeDocument/2006/relationships/image" Target="../media/image182.emf"/><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81.emf"/><Relationship Id="rId11" Type="http://schemas.openxmlformats.org/officeDocument/2006/relationships/image" Target="../media/image134.svg"/><Relationship Id="rId5" Type="http://schemas.openxmlformats.org/officeDocument/2006/relationships/image" Target="../media/image180.emf"/><Relationship Id="rId10" Type="http://schemas.openxmlformats.org/officeDocument/2006/relationships/image" Target="../media/image120.png"/><Relationship Id="rId4" Type="http://schemas.openxmlformats.org/officeDocument/2006/relationships/image" Target="../media/image179.emf"/><Relationship Id="rId9" Type="http://schemas.openxmlformats.org/officeDocument/2006/relationships/image" Target="../media/image184.emf"/></Relationships>
</file>

<file path=ppt/slides/_rels/slide98.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34.svg"/><Relationship Id="rId2" Type="http://schemas.openxmlformats.org/officeDocument/2006/relationships/notesSlide" Target="../notesSlides/notesSlide72.xml"/><Relationship Id="rId1" Type="http://schemas.openxmlformats.org/officeDocument/2006/relationships/slideLayout" Target="../slideLayouts/slideLayout67.xml"/><Relationship Id="rId6" Type="http://schemas.openxmlformats.org/officeDocument/2006/relationships/image" Target="../media/image120.png"/><Relationship Id="rId5" Type="http://schemas.openxmlformats.org/officeDocument/2006/relationships/image" Target="../media/image187.svg"/><Relationship Id="rId4" Type="http://schemas.openxmlformats.org/officeDocument/2006/relationships/image" Target="../media/image186.png"/></Relationships>
</file>

<file path=ppt/slides/_rels/slide9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3.xml"/><Relationship Id="rId1" Type="http://schemas.openxmlformats.org/officeDocument/2006/relationships/slideLayout" Target="../slideLayouts/slideLayout67.xml"/><Relationship Id="rId4" Type="http://schemas.openxmlformats.org/officeDocument/2006/relationships/image" Target="../media/image1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7" name="Title 1">
            <a:extLst>
              <a:ext uri="{FF2B5EF4-FFF2-40B4-BE49-F238E27FC236}">
                <a16:creationId xmlns:a16="http://schemas.microsoft.com/office/drawing/2014/main" id="{0A30340C-6616-48B0-8BCA-6D244747B74B}"/>
              </a:ext>
            </a:extLst>
          </p:cNvPr>
          <p:cNvSpPr txBox="1">
            <a:spLocks/>
          </p:cNvSpPr>
          <p:nvPr/>
        </p:nvSpPr>
        <p:spPr>
          <a:xfrm>
            <a:off x="429543" y="2105561"/>
            <a:ext cx="7452585" cy="2954655"/>
          </a:xfrm>
          <a:prstGeom prst="rect">
            <a:avLst/>
          </a:prstGeom>
          <a:noFill/>
        </p:spPr>
        <p:txBody>
          <a:bodyPr vert="horz" wrap="square" lIns="0" tIns="0" rIns="0" bIns="182880" rtlCol="0" anchor="t"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2</a:t>
            </a:r>
            <a:endParaRPr lang="en-US" sz="4800" dirty="0">
              <a:solidFill>
                <a:schemeClr val="accent1"/>
              </a:solidFill>
            </a:endParaRP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solidFill>
            <a:schemeClr val="bg1"/>
          </a:solidFill>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352224" y="1120573"/>
            <a:ext cx="4905740" cy="5288307"/>
          </a:xfrm>
        </p:spPr>
        <p:txBody>
          <a:bodyPr/>
          <a:lstStyle/>
          <a:p>
            <a:r>
              <a:rPr lang="en-US" dirty="0">
                <a:solidFill>
                  <a:schemeClr val="accent5"/>
                </a:solidFill>
              </a:rPr>
              <a:t>Overview</a:t>
            </a:r>
          </a:p>
          <a:p>
            <a:pPr lvl="1">
              <a:spcBef>
                <a:spcPts val="600"/>
              </a:spcBef>
            </a:pPr>
            <a:r>
              <a:rPr lang="en-US" dirty="0">
                <a:solidFill>
                  <a:schemeClr val="bg1"/>
                </a:solidFill>
              </a:rPr>
              <a:t>Table partitions divide data into smaller groups</a:t>
            </a:r>
          </a:p>
          <a:p>
            <a:pPr lvl="1">
              <a:spcBef>
                <a:spcPts val="600"/>
              </a:spcBef>
            </a:pPr>
            <a:r>
              <a:rPr lang="en-US" dirty="0">
                <a:solidFill>
                  <a:schemeClr val="bg1"/>
                </a:solidFill>
              </a:rPr>
              <a:t>In most cases, partitions are created on a date column</a:t>
            </a:r>
          </a:p>
          <a:p>
            <a:pPr lvl="1">
              <a:spcBef>
                <a:spcPts val="600"/>
              </a:spcBef>
            </a:pPr>
            <a:r>
              <a:rPr lang="en-US" dirty="0">
                <a:solidFill>
                  <a:schemeClr val="bg1"/>
                </a:solidFill>
              </a:rPr>
              <a:t>Supported on all table types</a:t>
            </a:r>
          </a:p>
          <a:p>
            <a:pPr lvl="1">
              <a:spcBef>
                <a:spcPts val="600"/>
              </a:spcBef>
            </a:pPr>
            <a:r>
              <a:rPr lang="en-US" dirty="0">
                <a:solidFill>
                  <a:schemeClr val="bg1"/>
                </a:solidFill>
              </a:rPr>
              <a:t>RANGE RIGHT – Used for time partitions</a:t>
            </a:r>
          </a:p>
          <a:p>
            <a:pPr lvl="1">
              <a:spcBef>
                <a:spcPts val="600"/>
              </a:spcBef>
              <a:spcAft>
                <a:spcPts val="1200"/>
              </a:spcAft>
            </a:pPr>
            <a:r>
              <a:rPr lang="en-US" dirty="0">
                <a:solidFill>
                  <a:schemeClr val="bg1"/>
                </a:solidFill>
              </a:rPr>
              <a:t>RANGE LEFT – Used for number partitions</a:t>
            </a:r>
          </a:p>
          <a:p>
            <a:r>
              <a:rPr lang="en-US" dirty="0">
                <a:solidFill>
                  <a:schemeClr val="accent5"/>
                </a:solidFill>
              </a:rPr>
              <a:t>Benefits</a:t>
            </a:r>
          </a:p>
          <a:p>
            <a:pPr lvl="1">
              <a:spcBef>
                <a:spcPts val="600"/>
              </a:spcBef>
            </a:pPr>
            <a:r>
              <a:rPr lang="en-US" dirty="0">
                <a:solidFill>
                  <a:schemeClr val="bg1"/>
                </a:solidFill>
              </a:rPr>
              <a:t>Improves efficiency and performance of loading and querying by limiting the scope to subset of data.</a:t>
            </a:r>
          </a:p>
          <a:p>
            <a:pPr lvl="1">
              <a:spcBef>
                <a:spcPts val="600"/>
              </a:spcBef>
            </a:pPr>
            <a:r>
              <a:rPr lang="en-US" dirty="0">
                <a:solidFill>
                  <a:schemeClr val="bg1"/>
                </a:solidFill>
              </a:rPr>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solidFill>
                  <a:schemeClr val="bg1"/>
                </a:solidFill>
              </a:rPr>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a:solidFill>
                  <a:schemeClr val="tx2"/>
                </a:solidFill>
              </a:rPr>
              <a:t>Overview</a:t>
            </a:r>
          </a:p>
          <a:p>
            <a:r>
              <a:rPr lang="en-US" sz="1600">
                <a:latin typeface="+mn-lt"/>
              </a:rPr>
              <a:t>GRANT controls permissions on designated tables, views, stored procedures, and functions.</a:t>
            </a:r>
          </a:p>
          <a:p>
            <a:r>
              <a:rPr lang="en-US" sz="1600">
                <a:latin typeface="+mn-lt"/>
              </a:rPr>
              <a:t>Prevent unauthorized queries against certain tables. </a:t>
            </a:r>
          </a:p>
          <a:p>
            <a:r>
              <a:rPr lang="en-US" sz="1600">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39025" y="1313450"/>
            <a:ext cx="3202932" cy="305918"/>
          </a:xfrm>
        </p:spPr>
        <p:txBody>
          <a:bodyPr/>
          <a:lstStyle/>
          <a:p>
            <a:pPr>
              <a:spcBef>
                <a:spcPts val="600"/>
              </a:spcBef>
            </a:pPr>
            <a:r>
              <a:rPr lang="en-US" sz="1961" dirty="0">
                <a:solidFill>
                  <a:schemeClr val="accent5"/>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solidFill>
                  <a:schemeClr val="bg1"/>
                </a:solidFill>
              </a:rPr>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dirty="0">
                <a:solidFill>
                  <a:schemeClr val="accent5"/>
                </a:solidFill>
                <a:latin typeface="Segoe UI Semibold"/>
              </a:rPr>
              <a:t>Physical data distribution</a:t>
            </a:r>
            <a:br>
              <a:rPr lang="en-US" sz="1961" dirty="0">
                <a:solidFill>
                  <a:schemeClr val="accent5"/>
                </a:solidFill>
                <a:latin typeface="Segoe UI Semibold"/>
              </a:rPr>
            </a:br>
            <a:r>
              <a:rPr lang="en-US" sz="1568" dirty="0">
                <a:solidFill>
                  <a:schemeClr val="accent5"/>
                </a:solidFill>
                <a:latin typeface="Segoe UI"/>
              </a:rPr>
              <a:t>( Hash distribution (</a:t>
            </a:r>
            <a:r>
              <a:rPr lang="en-US" sz="1568" dirty="0" err="1">
                <a:solidFill>
                  <a:schemeClr val="accent5"/>
                </a:solidFill>
                <a:latin typeface="Segoe UI"/>
              </a:rPr>
              <a:t>OrderId</a:t>
            </a:r>
            <a:r>
              <a:rPr lang="en-US" sz="1568" dirty="0">
                <a:solidFill>
                  <a:schemeClr val="accent5"/>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dirty="0">
                <a:solidFill>
                  <a:schemeClr val="bg1"/>
                </a:solidFill>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dirty="0">
                <a:solidFill>
                  <a:schemeClr val="bg1"/>
                </a:solidFill>
                <a:latin typeface="Segoe UI"/>
              </a:rPr>
              <a:t>…</a:t>
            </a:r>
            <a:endParaRPr lang="en-US" sz="4313" dirty="0">
              <a:solidFill>
                <a:schemeClr val="bg1"/>
              </a:solidFill>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dirty="0">
                <a:solidFill>
                  <a:schemeClr val="bg1"/>
                </a:solidFill>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dirty="0">
                <a:solidFill>
                  <a:schemeClr val="bg1"/>
                </a:solidFill>
                <a:latin typeface="Segoe UI"/>
              </a:rPr>
              <a:t>A minimum of 1 million rows per distribution and partition is needed for optimal compression and performance of clustered </a:t>
            </a:r>
            <a:r>
              <a:rPr lang="en-US" sz="2353" dirty="0" err="1">
                <a:solidFill>
                  <a:schemeClr val="bg1"/>
                </a:solidFill>
                <a:latin typeface="Segoe UI"/>
              </a:rPr>
              <a:t>Columnstore</a:t>
            </a:r>
            <a:r>
              <a:rPr lang="en-US" sz="2353" dirty="0">
                <a:solidFill>
                  <a:schemeClr val="bg1"/>
                </a:solidFill>
                <a:latin typeface="Segoe UI"/>
              </a:rPr>
              <a:t> tables</a:t>
            </a:r>
            <a:endParaRPr lang="en-US" sz="2353" dirty="0">
              <a:solidFill>
                <a:schemeClr val="bg1"/>
              </a:solidFill>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dirty="0">
                <a:solidFill>
                  <a:schemeClr val="bg1"/>
                </a:solidFill>
              </a:rPr>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extLst>
              <p:ext uri="{D42A27DB-BD31-4B8C-83A1-F6EECF244321}">
                <p14:modId xmlns:p14="http://schemas.microsoft.com/office/powerpoint/2010/main" val="108465685"/>
              </p:ext>
            </p:extLst>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dirty="0">
                          <a:solidFill>
                            <a:schemeClr val="bg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Use </a:t>
                      </a:r>
                      <a:r>
                        <a:rPr lang="en-US" sz="1600" b="1" kern="1200">
                          <a:solidFill>
                            <a:schemeClr val="bg1"/>
                          </a:solidFill>
                          <a:latin typeface="+mn-lt"/>
                          <a:ea typeface="+mn-ea"/>
                          <a:cs typeface="+mn-cs"/>
                        </a:rPr>
                        <a:t>hash-distribution with clustered columnstore index</a:t>
                      </a:r>
                      <a:r>
                        <a:rPr lang="en-US" sz="1600" kern="1200">
                          <a:solidFill>
                            <a:schemeClr val="bg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COUNT(DISTINCT(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OVER PARTITION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most JOIN &lt;</a:t>
                      </a:r>
                      <a:r>
                        <a:rPr lang="en-US" sz="1600" kern="1200" err="1">
                          <a:solidFill>
                            <a:schemeClr val="bg1"/>
                          </a:solidFill>
                          <a:latin typeface="+mn-lt"/>
                          <a:ea typeface="+mn-ea"/>
                          <a:cs typeface="+mn-cs"/>
                        </a:rPr>
                        <a:t>table_name</a:t>
                      </a:r>
                      <a:r>
                        <a:rPr lang="en-US" sz="1600" kern="1200">
                          <a:solidFill>
                            <a:schemeClr val="bg1"/>
                          </a:solidFill>
                          <a:latin typeface="+mn-lt"/>
                          <a:ea typeface="+mn-ea"/>
                          <a:cs typeface="+mn-cs"/>
                        </a:rPr>
                        <a:t>&gt; ON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bg1"/>
                          </a:solidFill>
                          <a:latin typeface="+mn-lt"/>
                          <a:ea typeface="+mn-ea"/>
                          <a:cs typeface="+mn-cs"/>
                        </a:rPr>
                        <a:t>GROUP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bg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Use </a:t>
                      </a:r>
                      <a:r>
                        <a:rPr kumimoji="0" lang="en-US" sz="1600" b="1" i="0" u="none" strike="noStrike" kern="1200" cap="none" spc="0" normalizeH="0" baseline="0" noProof="0">
                          <a:ln>
                            <a:noFill/>
                          </a:ln>
                          <a:solidFill>
                            <a:schemeClr val="bg1"/>
                          </a:solidFill>
                          <a:effectLst/>
                          <a:uLnTx/>
                          <a:uFillTx/>
                          <a:latin typeface="+mn-lt"/>
                          <a:ea typeface="+mn-ea"/>
                          <a:cs typeface="+mn-cs"/>
                        </a:rPr>
                        <a:t>replicated</a:t>
                      </a:r>
                      <a:r>
                        <a:rPr kumimoji="0" lang="en-US" sz="1600" b="0" i="0" u="none" strike="noStrike" kern="1200" cap="none" spc="0" normalizeH="0" baseline="0" noProof="0">
                          <a:ln>
                            <a:noFill/>
                          </a:ln>
                          <a:solidFill>
                            <a:schemeClr val="bg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Use </a:t>
                      </a:r>
                      <a:r>
                        <a:rPr kumimoji="0" lang="en-US" sz="1600" b="1" i="0" u="none" strike="noStrike" kern="1200" cap="none" spc="0" normalizeH="0" baseline="0" noProof="0" dirty="0">
                          <a:ln>
                            <a:noFill/>
                          </a:ln>
                          <a:solidFill>
                            <a:schemeClr val="bg1"/>
                          </a:solidFill>
                          <a:effectLst/>
                          <a:uLnTx/>
                          <a:uFillTx/>
                          <a:latin typeface="+mn-lt"/>
                          <a:ea typeface="+mn-ea"/>
                          <a:cs typeface="+mn-cs"/>
                        </a:rPr>
                        <a:t>round-robin</a:t>
                      </a:r>
                      <a:r>
                        <a:rPr kumimoji="0" lang="en-US" sz="1600" b="0" i="0" u="none" strike="noStrike" kern="1200" cap="none" spc="0" normalizeH="0" baseline="0" noProof="0" dirty="0">
                          <a:ln>
                            <a:noFill/>
                          </a:ln>
                          <a:solidFill>
                            <a:schemeClr val="bg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bg1"/>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solidFill>
                  <a:schemeClr val="bg1"/>
                </a:solidFill>
              </a:rPr>
              <a:t>Why is the best practice to load into a staging table, and then CTAS into the production table?</a:t>
            </a:r>
          </a:p>
          <a:p>
            <a:endParaRPr lang="en-US" dirty="0">
              <a:solidFill>
                <a:schemeClr val="bg1"/>
              </a:solidFill>
            </a:endParaRPr>
          </a:p>
          <a:p>
            <a:endParaRPr lang="en-US" dirty="0">
              <a:solidFill>
                <a:schemeClr val="bg1"/>
              </a:solidFill>
            </a:endParaRPr>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a:xfrm>
            <a:off x="517679" y="3117773"/>
            <a:ext cx="9401560" cy="1022280"/>
          </a:xfrm>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solidFill>
                  <a:schemeClr val="bg1"/>
                </a:solidFill>
              </a:rPr>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extLst>
              <p:ext uri="{D42A27DB-BD31-4B8C-83A1-F6EECF244321}">
                <p14:modId xmlns:p14="http://schemas.microsoft.com/office/powerpoint/2010/main" val="4128852308"/>
              </p:ext>
            </p:extLst>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solidFill>
                  <a:schemeClr val="bg1"/>
                </a:solidFill>
              </a:rPr>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Approximate execution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Hyperloglog</a:t>
            </a:r>
            <a:r>
              <a:rPr kumimoji="0" lang="en-US" sz="1400" b="0" i="0" u="none" strike="noStrike" kern="1200" cap="none" spc="0" normalizeH="0" baseline="0" noProof="0" dirty="0">
                <a:ln>
                  <a:noFill/>
                </a:ln>
                <a:solidFill>
                  <a:schemeClr val="bg1"/>
                </a:solidFill>
                <a:effectLst/>
                <a:uLnTx/>
                <a:uFillTx/>
                <a:latin typeface="Segoe UI"/>
                <a:ea typeface="+mn-ea"/>
                <a:cs typeface="+mn-cs"/>
              </a:rPr>
              <a:t>)</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JSON data support </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Score machine </a:t>
            </a:r>
            <a:r>
              <a:rPr lang="fr-FR" sz="1400" dirty="0" err="1">
                <a:solidFill>
                  <a:schemeClr val="bg1"/>
                </a:solidFill>
              </a:rPr>
              <a:t>learning</a:t>
            </a:r>
            <a:r>
              <a:rPr lang="fr-FR" sz="1400" dirty="0">
                <a:solidFill>
                  <a:schemeClr val="bg1"/>
                </a:solidFill>
              </a:rPr>
              <a:t> </a:t>
            </a:r>
            <a:r>
              <a:rPr lang="fr-FR" sz="1400" dirty="0" err="1">
                <a:solidFill>
                  <a:schemeClr val="bg1"/>
                </a:solidFill>
              </a:rPr>
              <a:t>models</a:t>
            </a:r>
            <a:r>
              <a:rPr lang="fr-FR" sz="1400" dirty="0">
                <a:solidFill>
                  <a:schemeClr val="bg1"/>
                </a:solidFill>
              </a:rPr>
              <a:t>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solidFill>
                  <a:schemeClr val="bg1"/>
                </a:solidFill>
              </a:rPr>
              <a:t>Columnstore</a:t>
            </a:r>
            <a:r>
              <a:rPr lang="fr-FR" sz="1400" dirty="0">
                <a:solidFill>
                  <a:schemeClr val="bg1"/>
                </a:solidFill>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Materialized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Nonclustered</a:t>
            </a:r>
            <a:r>
              <a:rPr kumimoji="0" lang="fr-FR" sz="1400" b="0" i="0" u="none" strike="noStrike" kern="1200" cap="none" spc="0" normalizeH="0" baseline="0" noProof="0" dirty="0">
                <a:ln>
                  <a:noFill/>
                </a:ln>
                <a:solidFill>
                  <a:schemeClr val="bg1"/>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Result</a:t>
            </a:r>
            <a:r>
              <a:rPr kumimoji="0" lang="fr-FR" sz="1400" b="0" i="0" u="none" strike="noStrike" kern="1200" cap="none" spc="0" normalizeH="0" baseline="0" noProof="0" dirty="0">
                <a:ln>
                  <a:noFill/>
                </a:ln>
                <a:solidFill>
                  <a:schemeClr val="bg1"/>
                </a:solidFill>
                <a:effectLst/>
                <a:uLnTx/>
                <a:uFillTx/>
                <a:latin typeface="Segoe UI"/>
                <a:ea typeface="+mn-ea"/>
                <a:cs typeface="+mn-cs"/>
              </a:rPr>
              <a:t>-set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caching</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Stored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procedures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Functions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accent5"/>
                </a:solidFill>
              </a:rPr>
              <a:t>OVER clause</a:t>
            </a:r>
          </a:p>
          <a:p>
            <a:r>
              <a:rPr lang="en-US" sz="1400" dirty="0">
                <a:solidFill>
                  <a:schemeClr val="bg1"/>
                </a:solidFill>
                <a:latin typeface="Segoe UI"/>
                <a:cs typeface="Segoe UI Semibold" panose="020B0702040204020203" pitchFamily="34" charset="0"/>
              </a:rPr>
              <a:t>Defines a window or specified set of rows within a query result set</a:t>
            </a:r>
          </a:p>
          <a:p>
            <a:r>
              <a:rPr lang="en-US" sz="1400" dirty="0">
                <a:solidFill>
                  <a:schemeClr val="bg1"/>
                </a:solidFill>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accent5"/>
                </a:solidFill>
              </a:rPr>
              <a:t>Aggregate functions</a:t>
            </a:r>
          </a:p>
          <a:p>
            <a:r>
              <a:rPr lang="en-US" sz="1400" dirty="0">
                <a:solidFill>
                  <a:schemeClr val="bg1"/>
                </a:solidFill>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accent5"/>
                </a:solidFill>
              </a:rPr>
              <a:t>Ranking functions</a:t>
            </a:r>
          </a:p>
          <a:p>
            <a:r>
              <a:rPr lang="en-US" sz="1400" dirty="0">
                <a:solidFill>
                  <a:schemeClr val="bg1"/>
                </a:solidFill>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accent5"/>
                </a:solidFill>
              </a:rPr>
              <a:t>ROWS | RANGE</a:t>
            </a:r>
          </a:p>
          <a:p>
            <a:r>
              <a:rPr lang="en-US" sz="1400" dirty="0">
                <a:solidFill>
                  <a:schemeClr val="bg1"/>
                </a:solidFill>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solidFill>
                  <a:schemeClr val="bg1"/>
                </a:solidFill>
              </a:rPr>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extLst>
              <p:ext uri="{D42A27DB-BD31-4B8C-83A1-F6EECF244321}">
                <p14:modId xmlns:p14="http://schemas.microsoft.com/office/powerpoint/2010/main" val="1265792234"/>
              </p:ext>
            </p:extLst>
          </p:nvPr>
        </p:nvGraphicFramePr>
        <p:xfrm>
          <a:off x="5908948" y="2916928"/>
          <a:ext cx="6112668" cy="3760728"/>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LastName</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SalesYTD</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PostalCode</a:t>
                      </a:r>
                      <a:endParaRPr lang="en-US" sz="1400" b="0" dirty="0">
                        <a:solidFill>
                          <a:schemeClr val="accent5"/>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4251368.5497</a:t>
                      </a:r>
                      <a:endParaRPr lang="en-US" sz="1000">
                        <a:solidFill>
                          <a:schemeClr val="bg1"/>
                        </a:solidFill>
                      </a:endParaRP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 </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8620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bg1"/>
                          </a:solidFill>
                          <a:effectLst/>
                          <a:latin typeface="+mn-lt"/>
                          <a:ea typeface="+mn-ea"/>
                          <a:cs typeface="+mn-cs"/>
                        </a:rPr>
                        <a:t>98055</a:t>
                      </a:r>
                      <a:endParaRPr lang="en-US" sz="1000" dirty="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accent5"/>
                </a:solidFill>
              </a:rPr>
              <a:t>Analytical functions</a:t>
            </a:r>
          </a:p>
          <a:p>
            <a:pPr lvl="0"/>
            <a:r>
              <a:rPr lang="en-US" sz="1400" dirty="0">
                <a:solidFill>
                  <a:schemeClr val="bg1"/>
                </a:solidFill>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dirty="0" err="1">
                  <a:solidFill>
                    <a:schemeClr val="accent5"/>
                  </a:solidFill>
                  <a:latin typeface="Segoe UI"/>
                </a:rPr>
                <a:t>BusinessEntityID</a:t>
              </a:r>
              <a:r>
                <a:rPr lang="en-US" sz="1200" dirty="0">
                  <a:solidFill>
                    <a:srgbClr val="000000"/>
                  </a:solidFill>
                  <a:latin typeface="Segoe UI"/>
                </a:rPr>
                <a:t> </a:t>
              </a:r>
              <a:r>
                <a:rPr lang="en-US" sz="1200" dirty="0" err="1">
                  <a:solidFill>
                    <a:schemeClr val="accent5"/>
                  </a:solidFill>
                  <a:latin typeface="Segoe UI"/>
                </a:rPr>
                <a:t>SalesYear</a:t>
              </a:r>
              <a:r>
                <a:rPr lang="en-US" sz="1200" dirty="0">
                  <a:solidFill>
                    <a:srgbClr val="000000"/>
                  </a:solidFill>
                  <a:latin typeface="Segoe UI"/>
                </a:rPr>
                <a:t>   </a:t>
              </a:r>
              <a:r>
                <a:rPr lang="en-US" sz="1200" dirty="0" err="1">
                  <a:solidFill>
                    <a:schemeClr val="accent5"/>
                  </a:solidFill>
                  <a:latin typeface="Segoe UI"/>
                </a:rPr>
                <a:t>CurrentQuota</a:t>
              </a:r>
              <a:r>
                <a:rPr lang="en-US" sz="1200" dirty="0">
                  <a:solidFill>
                    <a:srgbClr val="000000"/>
                  </a:solidFill>
                  <a:latin typeface="Segoe UI"/>
                </a:rPr>
                <a:t>          </a:t>
              </a:r>
              <a:r>
                <a:rPr lang="en-US" sz="1200" dirty="0" err="1">
                  <a:solidFill>
                    <a:schemeClr val="accent5"/>
                  </a:solidFill>
                  <a:latin typeface="Segoe UI"/>
                </a:rPr>
                <a:t>PreviousQuota</a:t>
              </a:r>
              <a:r>
                <a:rPr lang="en-US" sz="1200" dirty="0">
                  <a:solidFill>
                    <a:srgbClr val="000000"/>
                  </a:solidFill>
                  <a:latin typeface="Segoe UI"/>
                </a:rPr>
                <a:t>  </a:t>
              </a:r>
            </a:p>
            <a:p>
              <a:pPr defTabSz="914225">
                <a:defRPr/>
              </a:pPr>
              <a:r>
                <a:rPr lang="en-US" sz="1200" dirty="0">
                  <a:solidFill>
                    <a:schemeClr val="bg1"/>
                  </a:solidFill>
                  <a:latin typeface="Segoe UI"/>
                </a:rPr>
                <a:t>---------------- ----------- --------------------- ---------------------  </a:t>
              </a:r>
            </a:p>
            <a:p>
              <a:pPr defTabSz="914225">
                <a:defRPr/>
              </a:pPr>
              <a:r>
                <a:rPr lang="en-US" sz="1200" dirty="0">
                  <a:solidFill>
                    <a:schemeClr val="bg1"/>
                  </a:solidFill>
                  <a:latin typeface="Segoe UI"/>
                </a:rPr>
                <a:t>275              	        2005        367000.00             0.00  </a:t>
              </a:r>
            </a:p>
            <a:p>
              <a:pPr defTabSz="914225">
                <a:defRPr/>
              </a:pPr>
              <a:r>
                <a:rPr lang="en-US" sz="1200" dirty="0">
                  <a:solidFill>
                    <a:schemeClr val="bg1"/>
                  </a:solidFill>
                  <a:latin typeface="Segoe UI"/>
                </a:rPr>
                <a:t>275              	        2005        556000.00             367000.00  </a:t>
              </a:r>
            </a:p>
            <a:p>
              <a:pPr defTabSz="914225">
                <a:defRPr/>
              </a:pPr>
              <a:r>
                <a:rPr lang="en-US" sz="1200" dirty="0">
                  <a:solidFill>
                    <a:schemeClr val="bg1"/>
                  </a:solidFill>
                  <a:latin typeface="Segoe UI"/>
                </a:rPr>
                <a:t>275             	        2006        502000.00             556000.00  </a:t>
              </a:r>
            </a:p>
            <a:p>
              <a:pPr defTabSz="914225">
                <a:defRPr/>
              </a:pPr>
              <a:r>
                <a:rPr lang="en-US" sz="1200" dirty="0">
                  <a:solidFill>
                    <a:schemeClr val="bg1"/>
                  </a:solidFill>
                  <a:latin typeface="Segoe UI"/>
                </a:rPr>
                <a:t>275              	        2006        550000.00             502000.00  </a:t>
              </a:r>
            </a:p>
            <a:p>
              <a:pPr defTabSz="914225">
                <a:defRPr/>
              </a:pPr>
              <a:r>
                <a:rPr lang="en-US" sz="1200" dirty="0">
                  <a:solidFill>
                    <a:schemeClr val="bg1"/>
                  </a:solidFill>
                  <a:latin typeface="Segoe UI"/>
                </a:rPr>
                <a:t>275             	        2006        1429000.00           550000.00  </a:t>
              </a:r>
            </a:p>
            <a:p>
              <a:pPr defTabSz="914225">
                <a:defRPr/>
              </a:pPr>
              <a:r>
                <a:rPr lang="en-US" sz="1200" dirty="0">
                  <a:solidFill>
                    <a:schemeClr val="bg1"/>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solidFill>
            <a:schemeClr val="bg1"/>
          </a:solidFill>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chemeClr val="accent5"/>
                </a:solidFill>
                <a:latin typeface="Segoe UI"/>
              </a:rPr>
              <a:t>DepartmentName</a:t>
            </a:r>
            <a:r>
              <a:rPr lang="en-US" sz="1200" dirty="0">
                <a:solidFill>
                  <a:srgbClr val="000000"/>
                </a:solidFill>
                <a:latin typeface="Segoe UI"/>
              </a:rPr>
              <a:t>   </a:t>
            </a:r>
            <a:r>
              <a:rPr lang="en-US" sz="1200" dirty="0" err="1">
                <a:solidFill>
                  <a:schemeClr val="accent5"/>
                </a:solidFill>
                <a:latin typeface="Segoe UI"/>
              </a:rPr>
              <a:t>MedianCont</a:t>
            </a:r>
            <a:r>
              <a:rPr lang="en-US" sz="1200" dirty="0">
                <a:solidFill>
                  <a:srgbClr val="000000"/>
                </a:solidFill>
                <a:latin typeface="Segoe UI"/>
              </a:rPr>
              <a:t>    </a:t>
            </a:r>
            <a:r>
              <a:rPr lang="en-US" sz="1200" dirty="0" err="1">
                <a:solidFill>
                  <a:schemeClr val="accent5"/>
                </a:solidFill>
                <a:latin typeface="Segoe UI"/>
              </a:rPr>
              <a:t>MedianDisc</a:t>
            </a:r>
            <a:endParaRPr lang="en-US" sz="1200" dirty="0">
              <a:solidFill>
                <a:schemeClr val="accent5"/>
              </a:solidFill>
              <a:latin typeface="Segoe UI"/>
            </a:endParaRPr>
          </a:p>
          <a:p>
            <a:pPr defTabSz="914225">
              <a:defRPr/>
            </a:pPr>
            <a:r>
              <a:rPr lang="en-US" sz="1200" dirty="0">
                <a:solidFill>
                  <a:schemeClr val="bg1"/>
                </a:solidFill>
                <a:latin typeface="Segoe UI"/>
              </a:rPr>
              <a:t>--------------------   -------------     -------------</a:t>
            </a:r>
          </a:p>
          <a:p>
            <a:pPr defTabSz="914225">
              <a:defRPr/>
            </a:pPr>
            <a:r>
              <a:rPr lang="en-US" sz="1200" dirty="0">
                <a:solidFill>
                  <a:schemeClr val="bg1"/>
                </a:solidFill>
                <a:latin typeface="Segoe UI"/>
              </a:rPr>
              <a:t>Document Control  16.8269            16.8269</a:t>
            </a:r>
          </a:p>
          <a:p>
            <a:pPr defTabSz="914225">
              <a:defRPr/>
            </a:pPr>
            <a:r>
              <a:rPr lang="en-US" sz="1200" dirty="0">
                <a:solidFill>
                  <a:schemeClr val="bg1"/>
                </a:solidFill>
                <a:latin typeface="Segoe UI"/>
              </a:rPr>
              <a:t>Engineering             34.375              32.6923</a:t>
            </a:r>
          </a:p>
          <a:p>
            <a:pPr defTabSz="914225">
              <a:defRPr/>
            </a:pPr>
            <a:r>
              <a:rPr lang="en-US" sz="1200" dirty="0">
                <a:solidFill>
                  <a:schemeClr val="bg1"/>
                </a:solidFill>
                <a:latin typeface="Segoe UI"/>
              </a:rPr>
              <a:t>Executive                 54.32695          48.5577</a:t>
            </a:r>
          </a:p>
          <a:p>
            <a:pPr defTabSz="914225">
              <a:defRPr/>
            </a:pPr>
            <a:r>
              <a:rPr lang="en-US" sz="1200" dirty="0">
                <a:solidFill>
                  <a:schemeClr val="bg1"/>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a:solidFill>
                  <a:schemeClr val="tx2"/>
                </a:solidFill>
                <a:latin typeface="+mj-lt"/>
              </a:rPr>
              <a:t>ROWS | RANGE</a:t>
            </a:r>
          </a:p>
          <a:p>
            <a:pPr defTabSz="914225">
              <a:spcAft>
                <a:spcPts val="600"/>
              </a:spcAft>
              <a:defRPr/>
            </a:pPr>
            <a:r>
              <a:rPr lang="en-US" sz="140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a:solidFill>
                  <a:srgbClr val="008000"/>
                </a:solidFill>
                <a:highlight>
                  <a:srgbClr val="FFFFFF"/>
                </a:highlight>
                <a:latin typeface="Calibri" panose="020F0502020204030204" pitchFamily="34" charset="0"/>
                <a:cs typeface="Calibri" panose="020F0502020204030204" pitchFamily="34" charset="0"/>
              </a:rPr>
              <a:t>-- </a:t>
            </a:r>
            <a:r>
              <a:rPr lang="en-US" sz="120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a:highlight>
                <a:srgbClr val="FFFFFF"/>
              </a:highlight>
              <a:latin typeface="Calibri" panose="020F0502020204030204" pitchFamily="34" charset="0"/>
              <a:cs typeface="Calibri" panose="020F0502020204030204" pitchFamily="34" charset="0"/>
            </a:endParaRP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VacHours</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highlight>
                  <a:srgbClr val="FFFFFF"/>
                </a:highlight>
                <a:latin typeface="Calibri" panose="020F0502020204030204" pitchFamily="34" charset="0"/>
                <a:cs typeface="Calibri" panose="020F0502020204030204" pitchFamily="34" charset="0"/>
              </a:rPr>
              <a:t>FIRST_VALUE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LastName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OVER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PARTITION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VacationHours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ASC</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ROWS</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UNBOUNDED</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PRECEDING</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FewestVacHours</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HumanResources</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Employee</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e  </a:t>
            </a:r>
          </a:p>
          <a:p>
            <a:pPr defTabSz="914016">
              <a:defRPr/>
            </a:pPr>
            <a:r>
              <a:rPr lang="en-US" sz="1200">
                <a:solidFill>
                  <a:srgbClr val="808080"/>
                </a:solidFill>
                <a:highlight>
                  <a:srgbClr val="FFFFFF"/>
                </a:highlight>
                <a:latin typeface="Calibri" panose="020F0502020204030204" pitchFamily="34" charset="0"/>
                <a:cs typeface="Calibri" panose="020F0502020204030204" pitchFamily="34" charset="0"/>
              </a:rPr>
              <a:t>INNER</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Person</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Person</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highlight>
                  <a:srgbClr val="FFFFFF"/>
                </a:highlight>
                <a:latin typeface="Calibri" panose="020F0502020204030204" pitchFamily="34" charset="0"/>
                <a:cs typeface="Calibri" panose="020F0502020204030204" pitchFamily="34" charset="0"/>
              </a:rPr>
              <a:t> p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ON</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e</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p</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highlight>
                  <a:srgbClr val="FFFFFF"/>
                </a:highlight>
                <a:latin typeface="Calibri" panose="020F0502020204030204" pitchFamily="34" charset="0"/>
                <a:cs typeface="Calibri" panose="020F0502020204030204" pitchFamily="34" charset="0"/>
              </a:rPr>
              <a:t>BusinessEntityID</a:t>
            </a:r>
            <a:r>
              <a:rPr lang="en-US" sz="1200">
                <a:highlight>
                  <a:srgbClr val="FFFFFF"/>
                </a:highlight>
                <a:latin typeface="Calibri" panose="020F0502020204030204" pitchFamily="34" charset="0"/>
                <a:cs typeface="Calibri" panose="020F0502020204030204" pitchFamily="34" charset="0"/>
              </a:rPr>
              <a:t>  </a:t>
            </a:r>
          </a:p>
          <a:p>
            <a:pPr defTabSz="914016">
              <a:defRPr/>
            </a:pPr>
            <a:r>
              <a:rPr lang="en-US" sz="1200">
                <a:solidFill>
                  <a:srgbClr val="0000FF"/>
                </a:solidFill>
                <a:highlight>
                  <a:srgbClr val="FFFFFF"/>
                </a:highlight>
                <a:latin typeface="Calibri" panose="020F0502020204030204" pitchFamily="34" charset="0"/>
                <a:cs typeface="Calibri" panose="020F0502020204030204" pitchFamily="34" charset="0"/>
              </a:rPr>
              <a:t>ORDER</a:t>
            </a:r>
            <a:r>
              <a:rPr lang="en-US" sz="1200">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highlight>
                  <a:srgbClr val="FFFFFF"/>
                </a:highlight>
                <a:latin typeface="Calibri" panose="020F0502020204030204" pitchFamily="34" charset="0"/>
                <a:cs typeface="Calibri" panose="020F0502020204030204" pitchFamily="34" charset="0"/>
              </a:rPr>
              <a:t> </a:t>
            </a:r>
            <a:r>
              <a:rPr lang="en-US" sz="1200" err="1">
                <a:highlight>
                  <a:srgbClr val="FFFFFF"/>
                </a:highlight>
                <a:latin typeface="Calibri" panose="020F0502020204030204" pitchFamily="34" charset="0"/>
                <a:cs typeface="Calibri" panose="020F0502020204030204" pitchFamily="34" charset="0"/>
              </a:rPr>
              <a:t>JobTitle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highlight>
                  <a:srgbClr val="FFFFFF"/>
                </a:highlight>
                <a:latin typeface="Calibri" panose="020F0502020204030204" pitchFamily="34" charset="0"/>
                <a:cs typeface="Calibri" panose="020F0502020204030204" pitchFamily="34" charset="0"/>
              </a:rPr>
              <a:t> </a:t>
            </a:r>
            <a:endParaRPr lang="en-US" sz="12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a:t>Group by options					</a:t>
            </a:r>
            <a:endParaRPr lang="en-US">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Syntax</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0000FF"/>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expression </a:t>
            </a:r>
            <a:r>
              <a:rPr lang="en-US" sz="120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FF"/>
                </a:solidFill>
                <a:latin typeface="Calibri" panose="020F0502020204030204" pitchFamily="34" charset="0"/>
                <a:cs typeface="Calibri" panose="020F0502020204030204" pitchFamily="34" charset="0"/>
              </a:rPr>
              <a:t>APPROX_COUNT_DISTINCT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O_OrderKey</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Approx_Distinct_OrderKey</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dbo</a:t>
            </a:r>
            <a:r>
              <a:rPr lang="en-US" sz="1200" err="1">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Orders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O_OrderStatus</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err="1">
                <a:solidFill>
                  <a:schemeClr val="tx2"/>
                </a:solidFill>
              </a:rPr>
              <a:t>HyperLogLog</a:t>
            </a:r>
            <a:r>
              <a:rPr lang="en-US">
                <a:solidFill>
                  <a:schemeClr val="tx2"/>
                </a:solidFill>
              </a:rPr>
              <a:t> accuracy</a:t>
            </a:r>
          </a:p>
          <a:p>
            <a:r>
              <a:rPr lang="en-US" sz="1600">
                <a:latin typeface="Segoe UI"/>
                <a:cs typeface="Segoe UI Semibold" panose="020B0702040204020203" pitchFamily="34" charset="0"/>
              </a:rPr>
              <a:t>Reduce query latency in exchange for a small reduction in accuracy.</a:t>
            </a:r>
          </a:p>
          <a:p>
            <a:r>
              <a:rPr lang="en-US" sz="1600">
                <a:latin typeface="Segoe UI"/>
                <a:cs typeface="Segoe UI Semibold" panose="020B0702040204020203" pitchFamily="34" charset="0"/>
              </a:rPr>
              <a:t>Returns a result with a 2% accuracy of true cardinality on average.</a:t>
            </a:r>
          </a:p>
          <a:p>
            <a:pPr>
              <a:spcAft>
                <a:spcPts val="1200"/>
              </a:spcAft>
            </a:pPr>
            <a:r>
              <a:rPr lang="en-US" sz="1600">
                <a:latin typeface="Segoe UI"/>
                <a:cs typeface="Segoe UI Semibold" panose="020B0702040204020203" pitchFamily="34" charset="0"/>
              </a:rPr>
              <a:t>e.g. COUNT (DISTINCT) returns 1,000,000, </a:t>
            </a:r>
            <a:r>
              <a:rPr lang="en-US" sz="1600" err="1">
                <a:latin typeface="Segoe UI"/>
                <a:cs typeface="Segoe UI Semibold" panose="020B0702040204020203" pitchFamily="34" charset="0"/>
              </a:rPr>
              <a:t>HyperLogLog</a:t>
            </a:r>
            <a:r>
              <a:rPr lang="en-US" sz="1600">
                <a:latin typeface="Segoe UI"/>
                <a:cs typeface="Segoe UI Semibold" panose="020B0702040204020203" pitchFamily="34" charset="0"/>
              </a:rPr>
              <a:t> will return a value in the range of 999,736 to 1,016,234.</a:t>
            </a:r>
          </a:p>
          <a:p>
            <a:endParaRPr lang="en-US">
              <a:solidFill>
                <a:srgbClr val="0078D7"/>
              </a:solidFill>
            </a:endParaRPr>
          </a:p>
          <a:p>
            <a:r>
              <a:rPr lang="en-US">
                <a:solidFill>
                  <a:schemeClr val="tx2"/>
                </a:solidFill>
              </a:rPr>
              <a:t>APPROX_COUNT_DISTINCT </a:t>
            </a:r>
          </a:p>
          <a:p>
            <a:r>
              <a:rPr lang="en-US" sz="1600">
                <a:latin typeface="Segoe UI"/>
                <a:cs typeface="Segoe UI Semibold" panose="020B0702040204020203" pitchFamily="34" charset="0"/>
              </a:rPr>
              <a:t>Returns the approximate number of unique non-null values in a group.</a:t>
            </a:r>
          </a:p>
          <a:p>
            <a:endParaRPr lang="en-US">
              <a:solidFill>
                <a:srgbClr val="0078D7"/>
              </a:solidFill>
            </a:endParaRPr>
          </a:p>
          <a:p>
            <a:r>
              <a:rPr lang="en-US" sz="160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a:solidFill>
                  <a:schemeClr val="tx2"/>
                </a:solidFill>
              </a:rPr>
              <a:t>Overview</a:t>
            </a:r>
          </a:p>
          <a:p>
            <a:r>
              <a:rPr lang="en-US" sz="1765">
                <a:latin typeface="+mn-lt"/>
              </a:rPr>
              <a:t>Default level is READ UNCOMMITTED</a:t>
            </a:r>
          </a:p>
          <a:p>
            <a:r>
              <a:rPr lang="en-US" sz="1765">
                <a:latin typeface="+mn-lt"/>
              </a:rPr>
              <a:t>Can switch to READ COMMITTED SNAPSHOT ISOLATION</a:t>
            </a:r>
          </a:p>
          <a:p>
            <a:endParaRPr lang="en-US" sz="1765">
              <a:latin typeface="+mn-lt"/>
            </a:endParaRPr>
          </a:p>
          <a:p>
            <a:r>
              <a:rPr lang="en-US" sz="1961">
                <a:solidFill>
                  <a:schemeClr val="tx2"/>
                </a:solidFill>
              </a:rPr>
              <a:t>Size limits</a:t>
            </a:r>
          </a:p>
          <a:p>
            <a:r>
              <a:rPr lang="en-US" sz="1568">
                <a:latin typeface="+mn-lt"/>
              </a:rPr>
              <a:t>Limits are applied per distribution</a:t>
            </a:r>
          </a:p>
          <a:p>
            <a:r>
              <a:rPr lang="en-US" sz="1568">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Transactions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p>
          <a:p>
            <a:pPr defTabSz="914225">
              <a:defRPr/>
            </a:pP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ALLOW_SNAPSHOT_ISOLATION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p>
          <a:p>
            <a:pPr defTabSz="914225">
              <a:defRPr/>
            </a:pPr>
            <a:endParaRPr lang="en-US" sz="1600">
              <a:solidFill>
                <a:srgbClr val="171717"/>
              </a:solidFill>
              <a:latin typeface="Calibri" panose="020F0502020204030204" pitchFamily="34" charset="0"/>
              <a:cs typeface="Calibri" panose="020F0502020204030204" pitchFamily="34" charset="0"/>
            </a:endParaRPr>
          </a:p>
          <a:p>
            <a:pPr defTabSz="914225">
              <a:defRPr/>
            </a:pPr>
            <a:r>
              <a:rPr lang="en-US" sz="1600">
                <a:solidFill>
                  <a:srgbClr val="0101FD"/>
                </a:solidFill>
                <a:latin typeface="Calibri" panose="020F0502020204030204" pitchFamily="34" charset="0"/>
                <a:cs typeface="Calibri" panose="020F0502020204030204" pitchFamily="34" charset="0"/>
              </a:rPr>
              <a:t>ALTER</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DATABASE</a:t>
            </a:r>
            <a:r>
              <a:rPr lang="en-US" sz="1600">
                <a:solidFill>
                  <a:srgbClr val="171717"/>
                </a:solidFill>
                <a:latin typeface="Calibri" panose="020F0502020204030204" pitchFamily="34" charset="0"/>
                <a:cs typeface="Calibri" panose="020F0502020204030204" pitchFamily="34" charset="0"/>
              </a:rPr>
              <a:t> </a:t>
            </a:r>
            <a:r>
              <a:rPr lang="en-US" sz="1600" err="1">
                <a:solidFill>
                  <a:srgbClr val="171717"/>
                </a:solidFill>
                <a:latin typeface="Calibri" panose="020F0502020204030204" pitchFamily="34" charset="0"/>
                <a:cs typeface="Calibri" panose="020F0502020204030204" pitchFamily="34" charset="0"/>
              </a:rPr>
              <a:t>MyDatabase</a:t>
            </a:r>
            <a:r>
              <a:rPr lang="en-US" sz="1600">
                <a:solidFill>
                  <a:srgbClr val="171717"/>
                </a:solidFill>
                <a:latin typeface="Calibri" panose="020F0502020204030204" pitchFamily="34" charset="0"/>
                <a:cs typeface="Calibri" panose="020F0502020204030204" pitchFamily="34" charset="0"/>
              </a:rPr>
              <a:t> </a:t>
            </a:r>
            <a:r>
              <a:rPr lang="en-US" sz="1600">
                <a:solidFill>
                  <a:srgbClr val="0101FD"/>
                </a:solidFill>
                <a:latin typeface="Calibri" panose="020F0502020204030204" pitchFamily="34" charset="0"/>
                <a:cs typeface="Calibri" panose="020F0502020204030204" pitchFamily="34" charset="0"/>
              </a:rPr>
              <a:t>SET</a:t>
            </a:r>
            <a:r>
              <a:rPr lang="en-US" sz="1600">
                <a:solidFill>
                  <a:srgbClr val="171717"/>
                </a:solidFill>
                <a:latin typeface="Calibri" panose="020F0502020204030204" pitchFamily="34" charset="0"/>
                <a:cs typeface="Calibri" panose="020F0502020204030204" pitchFamily="34" charset="0"/>
              </a:rPr>
              <a:t> READ_COMMITTED_SNAPSHOT </a:t>
            </a:r>
            <a:r>
              <a:rPr lang="en-US" sz="1600">
                <a:solidFill>
                  <a:srgbClr val="0101FD"/>
                </a:solidFill>
                <a:latin typeface="Calibri" panose="020F0502020204030204" pitchFamily="34" charset="0"/>
                <a:cs typeface="Calibri" panose="020F0502020204030204" pitchFamily="34" charset="0"/>
              </a:rPr>
              <a:t>ON</a:t>
            </a:r>
            <a:r>
              <a:rPr lang="en-US" sz="1600">
                <a:solidFill>
                  <a:srgbClr val="171717"/>
                </a:solidFill>
                <a:latin typeface="Calibri" panose="020F0502020204030204" pitchFamily="34" charset="0"/>
                <a:cs typeface="Calibri" panose="020F0502020204030204" pitchFamily="34" charset="0"/>
              </a:rPr>
              <a:t> </a:t>
            </a:r>
            <a:endParaRPr lang="en-US" sz="160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solidFill>
                  <a:schemeClr val="tx2"/>
                </a:solidFill>
              </a:rPr>
              <a:t>State management</a:t>
            </a:r>
          </a:p>
          <a:p>
            <a:r>
              <a:rPr lang="en-US" sz="1765">
                <a:latin typeface="+mn-lt"/>
              </a:rPr>
              <a:t>XACT_STATE() behaves differently than in SQL Server</a:t>
            </a:r>
          </a:p>
          <a:p>
            <a:r>
              <a:rPr lang="en-US" sz="1765">
                <a:latin typeface="+mn-lt"/>
              </a:rPr>
              <a:t>Uses -2 to mark failed transaction (SQL Server uses -1)</a:t>
            </a:r>
          </a:p>
          <a:p>
            <a:r>
              <a:rPr lang="en-US" sz="1765">
                <a:latin typeface="+mn-lt"/>
              </a:rPr>
              <a:t>Once in -2 state, no further statements are allowed until roll back (SQL Server still permits reads)</a:t>
            </a:r>
          </a:p>
          <a:p>
            <a:endParaRPr lang="en-US" sz="1765">
              <a:latin typeface="+mn-lt"/>
            </a:endParaRPr>
          </a:p>
          <a:p>
            <a:r>
              <a:rPr lang="en-US" sz="1961">
                <a:solidFill>
                  <a:schemeClr val="tx2"/>
                </a:solidFill>
              </a:rPr>
              <a:t>Limitations</a:t>
            </a:r>
          </a:p>
          <a:p>
            <a:r>
              <a:rPr lang="en-US" sz="1765">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FF"/>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WHERE  ISJSON</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&gt; 0</a:t>
            </a:r>
            <a:r>
              <a:rPr lang="en-US" sz="1200" kern="0">
                <a:solidFill>
                  <a:srgbClr val="494949"/>
                </a:solidFill>
                <a:latin typeface="Calibri" panose="020F0502020204030204" pitchFamily="34" charset="0"/>
                <a:cs typeface="Calibri" panose="020F0502020204030204" pitchFamily="34" charset="0"/>
              </a:rPr>
              <a:t>;</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 "Price":2024.40, "Quantity":1 }}]</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a:solidFill>
                  <a:srgbClr val="0000FF"/>
                </a:solidFill>
                <a:latin typeface="Calibri" panose="020F0502020204030204" pitchFamily="34" charset="0"/>
                <a:cs typeface="Calibri" panose="020F0502020204030204" pitchFamily="34" charset="0"/>
              </a:rPr>
              <a:t>SELECT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a:solidFill>
                  <a:srgbClr val="000000"/>
                </a:solidFill>
                <a:latin typeface="Calibri" panose="020F0502020204030204" pitchFamily="34" charset="0"/>
                <a:cs typeface="Calibri" panose="020F0502020204030204" pitchFamily="34" charset="0"/>
              </a:rPr>
              <a:t>Country,  </a:t>
            </a:r>
          </a:p>
          <a:p>
            <a:pPr defTabSz="914225">
              <a:defRPr/>
            </a:pPr>
            <a:r>
              <a:rPr lang="en-US" sz="1200" kern="0">
                <a:solidFill>
                  <a:srgbClr val="0000FF"/>
                </a:solidFill>
                <a:latin typeface="Calibri" panose="020F0502020204030204" pitchFamily="34" charset="0"/>
                <a:cs typeface="Calibri" panose="020F0502020204030204" pitchFamily="34" charset="0"/>
              </a:rPr>
              <a:t>       JSON_VALUE</a:t>
            </a:r>
            <a:r>
              <a:rPr lang="en-US" sz="1200" kern="0">
                <a:solidFill>
                  <a:srgbClr val="494949"/>
                </a:solidFill>
                <a:latin typeface="Calibri" panose="020F0502020204030204" pitchFamily="34" charset="0"/>
                <a:cs typeface="Calibri" panose="020F0502020204030204" pitchFamily="34" charset="0"/>
              </a:rPr>
              <a:t>(</a:t>
            </a:r>
            <a:r>
              <a:rPr lang="en-US" sz="1200" kern="0" err="1">
                <a:solidFill>
                  <a:srgbClr val="494949"/>
                </a:solidFill>
                <a:latin typeface="Calibri" panose="020F0502020204030204" pitchFamily="34" charset="0"/>
                <a:cs typeface="Calibri" panose="020F0502020204030204" pitchFamily="34" charset="0"/>
              </a:rPr>
              <a:t>OrderDetails</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 AS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JSON_QUERY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'$.Item'</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ItemDetails</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 "Price":2024.40, "Quantity":1 }</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a:solidFill>
                  <a:srgbClr val="0000FF"/>
                </a:solidFill>
                <a:latin typeface="Calibri" panose="020F0502020204030204" pitchFamily="34" charset="0"/>
                <a:cs typeface="Calibri" panose="020F0502020204030204" pitchFamily="34" charset="0"/>
              </a:rPr>
              <a:t>UPDATE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SET </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 = </a:t>
            </a:r>
          </a:p>
          <a:p>
            <a:pPr defTabSz="914225">
              <a:defRPr/>
            </a:pPr>
            <a:r>
              <a:rPr lang="en-US" sz="1200" kern="0">
                <a:solidFill>
                  <a:srgbClr val="0000FF"/>
                </a:solidFill>
                <a:latin typeface="Calibri" panose="020F0502020204030204" pitchFamily="34" charset="0"/>
                <a:cs typeface="Calibri" panose="020F0502020204030204" pitchFamily="34" charset="0"/>
              </a:rPr>
              <a:t>JSON_MODIFY</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OrderDetails</a:t>
            </a:r>
            <a:r>
              <a:rPr lang="en-US" sz="1200" kern="0">
                <a:solidFill>
                  <a:srgbClr val="000000"/>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'$.OrderDetails.Item.Quantity'</a:t>
            </a:r>
            <a:r>
              <a:rPr lang="en-US" sz="1200" kern="0">
                <a:solidFill>
                  <a:srgbClr val="000000"/>
                </a:solidFill>
                <a:latin typeface="Calibri" panose="020F0502020204030204" pitchFamily="34" charset="0"/>
                <a:cs typeface="Calibri" panose="020F0502020204030204" pitchFamily="34" charset="0"/>
              </a:rPr>
              <a:t>,2)</a:t>
            </a:r>
            <a:endParaRPr lang="en-US" sz="1200" kern="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CustomerId</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OrderDetails.OrderDate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OrderDetails.OrderPrice</a:t>
            </a:r>
            <a:endParaRPr lang="en-US" sz="1200" kern="0">
              <a:solidFill>
                <a:srgbClr val="000000"/>
              </a:solidFill>
              <a:latin typeface="Calibri" panose="020F0502020204030204" pitchFamily="34" charset="0"/>
              <a:cs typeface="Calibri" panose="020F0502020204030204" pitchFamily="34" charset="0"/>
            </a:endParaRP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CustomerOrders</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CROSS APPLY OPENJSON </a:t>
            </a:r>
            <a:r>
              <a:rPr lang="en-US" sz="1200" kern="0">
                <a:solidFill>
                  <a:srgbClr val="000000"/>
                </a:solidFill>
                <a:latin typeface="Calibri" panose="020F0502020204030204" pitchFamily="34" charset="0"/>
                <a:cs typeface="Calibri" panose="020F0502020204030204" pitchFamily="34" charset="0"/>
              </a:rPr>
              <a:t>(</a:t>
            </a:r>
            <a:r>
              <a:rPr lang="en-US" sz="1200" kern="0" err="1">
                <a:solidFill>
                  <a:srgbClr val="000000"/>
                </a:solidFill>
                <a:latin typeface="Calibri" panose="020F0502020204030204" pitchFamily="34" charset="0"/>
                <a:cs typeface="Calibri" panose="020F0502020204030204" pitchFamily="34" charset="0"/>
              </a:rPr>
              <a:t>CustomerOrders.OrderDetails</a:t>
            </a:r>
            <a:r>
              <a:rPr lang="en-US" sz="1200" kern="0">
                <a:solidFill>
                  <a:srgbClr val="000000"/>
                </a:solidFill>
                <a:latin typeface="Calibri" panose="020F0502020204030204" pitchFamily="34" charset="0"/>
                <a:cs typeface="Calibri" panose="020F0502020204030204" pitchFamily="34" charset="0"/>
              </a:rPr>
              <a:t>)</a:t>
            </a:r>
          </a:p>
          <a:p>
            <a:pPr defTabSz="914225">
              <a:defRPr/>
            </a:pPr>
            <a:r>
              <a:rPr lang="en-US" sz="1200" kern="0">
                <a:solidFill>
                  <a:srgbClr val="0000FF"/>
                </a:solidFill>
                <a:latin typeface="Calibri" panose="020F0502020204030204" pitchFamily="34" charset="0"/>
                <a:cs typeface="Calibri" panose="020F0502020204030204" pitchFamily="34" charset="0"/>
              </a:rPr>
              <a:t>WITH </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StoreId</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VARCHAR(50)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StoreId</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 </a:t>
            </a:r>
          </a:p>
          <a:p>
            <a:pPr defTabSz="914225">
              <a:defRPr/>
            </a:pP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OrderNumber</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VARCHAR(100)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DATETIME</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Order.Date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OrderPrice</a:t>
            </a:r>
            <a:r>
              <a:rPr lang="en-US" sz="1200" kern="0">
                <a:solidFill>
                  <a:srgbClr val="0000FF"/>
                </a:solidFill>
                <a:latin typeface="Calibri" panose="020F0502020204030204" pitchFamily="34" charset="0"/>
                <a:cs typeface="Calibri" panose="020F0502020204030204" pitchFamily="34" charset="0"/>
              </a:rPr>
              <a:t>    DECIMAL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FF0000"/>
                </a:solidFill>
                <a:latin typeface="Calibri" panose="020F0502020204030204" pitchFamily="34" charset="0"/>
                <a:cs typeface="Calibri" panose="020F0502020204030204" pitchFamily="34" charset="0"/>
              </a:rPr>
              <a:t>‘$.</a:t>
            </a:r>
            <a:r>
              <a:rPr lang="en-US" sz="1200" kern="0" err="1">
                <a:solidFill>
                  <a:srgbClr val="FF0000"/>
                </a:solidFill>
                <a:latin typeface="Calibri" panose="020F0502020204030204" pitchFamily="34" charset="0"/>
                <a:cs typeface="Calibri" panose="020F0502020204030204" pitchFamily="34" charset="0"/>
              </a:rPr>
              <a:t>Item.Price</a:t>
            </a:r>
            <a:r>
              <a:rPr lang="en-US" sz="1200" kern="0">
                <a:solidFill>
                  <a:srgbClr val="FF0000"/>
                </a:solidFill>
                <a:latin typeface="Calibri" panose="020F0502020204030204" pitchFamily="34" charset="0"/>
                <a:cs typeface="Calibri" panose="020F0502020204030204" pitchFamily="34" charset="0"/>
              </a:rPr>
              <a:t>'</a:t>
            </a:r>
            <a:r>
              <a:rPr lang="en-US" sz="1200" kern="0">
                <a:solidFill>
                  <a:srgbClr val="494949"/>
                </a:solidFill>
                <a:latin typeface="Calibri" panose="020F0502020204030204" pitchFamily="34" charset="0"/>
                <a:cs typeface="Calibri" panose="020F0502020204030204" pitchFamily="34" charset="0"/>
              </a:rPr>
              <a:t>,</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OrderQuantity</a:t>
            </a:r>
            <a:r>
              <a:rPr lang="en-US" sz="1200" kern="0">
                <a:solidFill>
                  <a:srgbClr val="0000FF"/>
                </a:solidFill>
                <a:latin typeface="Calibri" panose="020F0502020204030204" pitchFamily="34" charset="0"/>
                <a:cs typeface="Calibri" panose="020F0502020204030204" pitchFamily="34" charset="0"/>
              </a:rPr>
              <a:t> INT</a:t>
            </a:r>
            <a:r>
              <a:rPr lang="en-US" sz="1200" kern="0">
                <a:solidFill>
                  <a:srgbClr val="FF0000"/>
                </a:solidFill>
                <a:latin typeface="Calibri" panose="020F0502020204030204" pitchFamily="34" charset="0"/>
                <a:cs typeface="Calibri" panose="020F0502020204030204" pitchFamily="34" charset="0"/>
              </a:rPr>
              <a:t>          '$.</a:t>
            </a:r>
            <a:r>
              <a:rPr lang="en-US" sz="1200" kern="0" err="1">
                <a:solidFill>
                  <a:srgbClr val="FF0000"/>
                </a:solidFill>
                <a:latin typeface="Calibri" panose="020F0502020204030204" pitchFamily="34" charset="0"/>
                <a:cs typeface="Calibri" panose="020F0502020204030204" pitchFamily="34" charset="0"/>
              </a:rPr>
              <a:t>Item.Quantity</a:t>
            </a:r>
            <a:r>
              <a:rPr lang="en-US" sz="1200" kern="0">
                <a:solidFill>
                  <a:srgbClr val="FF0000"/>
                </a:solidFill>
                <a:latin typeface="Calibri" panose="020F0502020204030204" pitchFamily="34" charset="0"/>
                <a:cs typeface="Calibri" panose="020F0502020204030204" pitchFamily="34" charset="0"/>
              </a:rPr>
              <a:t>'  </a:t>
            </a:r>
          </a:p>
          <a:p>
            <a:pPr defTabSz="914225">
              <a:defRPr/>
            </a:pPr>
            <a:r>
              <a:rPr lang="en-US" sz="1200" kern="0">
                <a:solidFill>
                  <a:srgbClr val="FF0000"/>
                </a:solidFill>
                <a:latin typeface="Calibri" panose="020F0502020204030204" pitchFamily="34" charset="0"/>
                <a:cs typeface="Calibri" panose="020F0502020204030204" pitchFamily="34" charset="0"/>
              </a:rPr>
              <a:t>      </a:t>
            </a:r>
            <a:r>
              <a:rPr lang="en-US" sz="1200" kern="0">
                <a:solidFill>
                  <a:srgbClr val="494949"/>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494949"/>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OrderDetails</a:t>
            </a:r>
            <a:endParaRPr lang="en-US" sz="1200" kern="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OrderDetails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a:t>
                      </a:r>
                      <a:r>
                        <a:rPr lang="en-US" sz="1200" kern="0">
                          <a:latin typeface="Calibri" panose="020F0502020204030204" pitchFamily="34" charset="0"/>
                          <a:cs typeface="Calibri" panose="020F0502020204030204" pitchFamily="34" charset="0"/>
                        </a:rPr>
                        <a:t>[{ </a:t>
                      </a:r>
                      <a:r>
                        <a:rPr lang="en-US" sz="1200" kern="0" err="1">
                          <a:latin typeface="Calibri" panose="020F0502020204030204" pitchFamily="34" charset="0"/>
                          <a:cs typeface="Calibri" panose="020F0502020204030204" pitchFamily="34" charset="0"/>
                        </a:rPr>
                        <a:t>StoreId</a:t>
                      </a:r>
                      <a:r>
                        <a:rPr lang="en-US" sz="1200" kern="0">
                          <a:latin typeface="Calibri" panose="020F0502020204030204" pitchFamily="34" charset="0"/>
                          <a:cs typeface="Calibri" panose="020F0502020204030204" pitchFamily="34" charset="0"/>
                        </a:rPr>
                        <a:t>": "AW73565",  "Order": { "Number":"SO43659",                  "Date":"2011-05-31T00:00:00“ }, "Item":  </a:t>
                      </a:r>
                      <a:r>
                        <a:rPr lang="en-US" sz="1200" kern="0">
                          <a:highlight>
                            <a:srgbClr val="F1F5C1"/>
                          </a:highlight>
                          <a:latin typeface="Calibri" panose="020F0502020204030204" pitchFamily="34" charset="0"/>
                          <a:cs typeface="Calibri" panose="020F0502020204030204" pitchFamily="34" charset="0"/>
                        </a:rPr>
                        <a:t>{ "Price":2024.40, "Quantity": 2}</a:t>
                      </a:r>
                      <a:r>
                        <a:rPr lang="en-US" sz="1200" kern="0">
                          <a:latin typeface="Calibri" panose="020F0502020204030204" pitchFamily="34" charset="0"/>
                          <a:cs typeface="Calibri" panose="020F0502020204030204" pitchFamily="34" charset="0"/>
                        </a:rPr>
                        <a:t>}]</a:t>
                      </a:r>
                      <a:r>
                        <a:rPr lang="en-US" sz="1200">
                          <a:latin typeface="Calibri" panose="020F0502020204030204" pitchFamily="34" charset="0"/>
                          <a:cs typeface="Calibri" panose="020F0502020204030204" pitchFamily="34" charset="0"/>
                        </a:rPr>
                        <a:t>'</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a:solidFill>
                  <a:schemeClr val="tx2"/>
                </a:solidFill>
              </a:rPr>
              <a:t>Overview</a:t>
            </a:r>
          </a:p>
          <a:p>
            <a:pPr>
              <a:spcBef>
                <a:spcPts val="600"/>
              </a:spcBef>
            </a:pPr>
            <a:r>
              <a:rPr lang="en-US" sz="1765">
                <a:latin typeface="+mn-lt"/>
              </a:rPr>
              <a:t>No pre-compiled code</a:t>
            </a:r>
          </a:p>
          <a:p>
            <a:pPr>
              <a:spcBef>
                <a:spcPts val="600"/>
              </a:spcBef>
            </a:pPr>
            <a:r>
              <a:rPr lang="en-US" sz="1765">
                <a:latin typeface="+mn-lt"/>
              </a:rPr>
              <a:t>Think of SPs as containers for SQL logic</a:t>
            </a:r>
          </a:p>
          <a:p>
            <a:pPr>
              <a:spcBef>
                <a:spcPts val="600"/>
              </a:spcBef>
            </a:pPr>
            <a:endParaRPr lang="en-US" sz="1765">
              <a:latin typeface="+mn-lt"/>
            </a:endParaRPr>
          </a:p>
          <a:p>
            <a:r>
              <a:rPr lang="en-US" sz="1961">
                <a:solidFill>
                  <a:schemeClr val="tx2"/>
                </a:solidFill>
              </a:rPr>
              <a:t>Limitations</a:t>
            </a:r>
          </a:p>
          <a:p>
            <a:r>
              <a:rPr lang="en-US" sz="1765">
                <a:latin typeface="+mn-lt"/>
              </a:rPr>
              <a:t>Maximum 8 nesting levels (compared to 32 in SQL Server)</a:t>
            </a:r>
          </a:p>
          <a:p>
            <a:r>
              <a:rPr lang="en-US" sz="1765">
                <a:latin typeface="+mn-lt"/>
              </a:rPr>
              <a:t>No support for @@NESTLEVEL</a:t>
            </a:r>
          </a:p>
          <a:p>
            <a:r>
              <a:rPr lang="en-US" sz="1765">
                <a:latin typeface="+mn-lt"/>
              </a:rPr>
              <a:t>Cannot consume the result set of a stored procedure with INSERT</a:t>
            </a:r>
          </a:p>
          <a:p>
            <a:r>
              <a:rPr lang="en-US" sz="1765">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451862" cy="5107599"/>
          </a:xfrm>
        </p:spPr>
        <p:txBody>
          <a:bodyPr/>
          <a:lstStyle/>
          <a:p>
            <a:pPr>
              <a:lnSpc>
                <a:spcPct val="100000"/>
              </a:lnSpc>
              <a:spcAft>
                <a:spcPts val="600"/>
              </a:spcAft>
            </a:pPr>
            <a:r>
              <a:rPr lang="en-US" sz="2000">
                <a:solidFill>
                  <a:schemeClr val="tx2"/>
                </a:solidFill>
                <a:latin typeface="+mj-lt"/>
              </a:rPr>
              <a:t>Tools</a:t>
            </a:r>
          </a:p>
          <a:p>
            <a:pPr>
              <a:lnSpc>
                <a:spcPct val="100000"/>
              </a:lnSpc>
              <a:spcAft>
                <a:spcPts val="600"/>
              </a:spcAft>
            </a:pPr>
            <a:r>
              <a:rPr lang="en-US" sz="1800">
                <a:solidFill>
                  <a:schemeClr val="tx1"/>
                </a:solidFill>
              </a:rPr>
              <a:t>Web IDE - Synapse Studio </a:t>
            </a:r>
          </a:p>
          <a:p>
            <a:pPr>
              <a:lnSpc>
                <a:spcPct val="100000"/>
              </a:lnSpc>
              <a:spcAft>
                <a:spcPts val="600"/>
              </a:spcAft>
            </a:pPr>
            <a:r>
              <a:rPr lang="en-US" sz="1800">
                <a:solidFill>
                  <a:schemeClr val="tx1"/>
                </a:solidFill>
              </a:rPr>
              <a:t>Client tools - Azure Data Studio, SSMS, </a:t>
            </a:r>
          </a:p>
          <a:p>
            <a:pPr>
              <a:lnSpc>
                <a:spcPct val="100000"/>
              </a:lnSpc>
              <a:spcAft>
                <a:spcPts val="600"/>
              </a:spcAft>
            </a:pPr>
            <a:r>
              <a:rPr lang="en-US" sz="1800">
                <a:solidFill>
                  <a:schemeClr val="tx1"/>
                </a:solidFill>
              </a:rPr>
              <a:t>Any tool/library that uses standard SQL can access serverless SQL pool</a:t>
            </a:r>
          </a:p>
          <a:p>
            <a:pPr marL="285750" indent="-285750">
              <a:lnSpc>
                <a:spcPct val="100000"/>
              </a:lnSpc>
              <a:spcAft>
                <a:spcPts val="600"/>
              </a:spcAft>
              <a:buFontTx/>
              <a:buChar char="-"/>
            </a:pPr>
            <a:r>
              <a:rPr lang="en-US" sz="1800">
                <a:solidFill>
                  <a:schemeClr val="tx1"/>
                </a:solidFill>
              </a:rPr>
              <a:t>PowerBI</a:t>
            </a:r>
          </a:p>
          <a:p>
            <a:pPr marL="285750" indent="-285750">
              <a:lnSpc>
                <a:spcPct val="100000"/>
              </a:lnSpc>
              <a:spcAft>
                <a:spcPts val="600"/>
              </a:spcAft>
              <a:buFontTx/>
              <a:buChar char="-"/>
            </a:pPr>
            <a:r>
              <a:rPr lang="en-US" sz="1800">
                <a:solidFill>
                  <a:schemeClr val="tx1"/>
                </a:solidFill>
              </a:rPr>
              <a:t>Azure Analytic Services</a:t>
            </a:r>
          </a:p>
          <a:p>
            <a:pPr marL="285750" indent="-285750">
              <a:lnSpc>
                <a:spcPct val="100000"/>
              </a:lnSpc>
              <a:spcAft>
                <a:spcPts val="600"/>
              </a:spcAft>
              <a:buFontTx/>
              <a:buChar char="-"/>
            </a:pPr>
            <a:r>
              <a:rPr lang="en-US" sz="1800">
                <a:solidFill>
                  <a:schemeClr val="tx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0385" y="1697457"/>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389025" y="1697456"/>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8070385" y="3110220"/>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63" y="4424841"/>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389025" y="4279680"/>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585" y="5535553"/>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668777" y="4108282"/>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075" y="5535553"/>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291" y="3040483"/>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4157232339"/>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a:t>What reduction in accuracy does APPROXIMATE_COUNT_DISTINCT (</a:t>
            </a:r>
            <a:r>
              <a:rPr lang="en-US" err="1"/>
              <a:t>HyperLogLog</a:t>
            </a:r>
            <a:r>
              <a:rPr lang="en-US"/>
              <a:t>) show on average?</a:t>
            </a:r>
          </a:p>
          <a:p>
            <a:endParaRPr lang="en-US"/>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a:t>Large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a:t>Potentially useful tables created from raw input. </a:t>
            </a:r>
          </a:p>
          <a:p>
            <a:pPr lvl="2">
              <a:lnSpc>
                <a:spcPct val="100000"/>
              </a:lnSpc>
            </a:pPr>
            <a:r>
              <a:rPr lang="en-US" sz="2408"/>
              <a:t>Temporary staging tables used in data preparation.</a:t>
            </a:r>
          </a:p>
          <a:p>
            <a:pPr marL="228556" lvl="1" indent="0">
              <a:buNone/>
            </a:pPr>
            <a:endParaRPr lang="en-US" sz="2800" b="1"/>
          </a:p>
          <a:p>
            <a:pPr marL="228556" lvl="1" indent="0">
              <a:buNone/>
            </a:pPr>
            <a:r>
              <a:rPr lang="en-US" sz="2800" b="1"/>
              <a:t>Replicated Tables: </a:t>
            </a:r>
          </a:p>
          <a:p>
            <a:pPr lvl="2">
              <a:lnSpc>
                <a:spcPct val="100000"/>
              </a:lnSpc>
            </a:pPr>
            <a:r>
              <a:rPr lang="en-US" sz="2408"/>
              <a:t>Lookup tables that range in size from 100’s MBs to 1.5 GBs should be replicated. Works best when table size is less than 2 GB compressed.</a:t>
            </a:r>
          </a:p>
          <a:p>
            <a:endParaRPr lang="en-US" sz="2800"/>
          </a:p>
          <a:p>
            <a:endParaRPr lang="en-US" sz="280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t>EXPLAIN statement</a:t>
            </a:r>
          </a:p>
          <a:p>
            <a:r>
              <a:rPr lang="en-US" dirty="0"/>
              <a:t>Dynamic Management Views (DMVs)</a:t>
            </a:r>
          </a:p>
          <a:p>
            <a:r>
              <a:rPr lang="en-US" dirty="0"/>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375223" y="2257575"/>
            <a:ext cx="9401560" cy="1814086"/>
          </a:xfrm>
        </p:spPr>
        <p:txBody>
          <a:bodyPr/>
          <a:lstStyle/>
          <a:p>
            <a:r>
              <a:rPr lang="en-US" sz="5400" dirty="0"/>
              <a:t>Azure Synapse Analytics</a:t>
            </a:r>
            <a:br>
              <a:rPr lang="en-US" dirty="0"/>
            </a:br>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a:t>How many indexing methods are there for a Synapse table?</a:t>
            </a:r>
          </a:p>
          <a:p>
            <a:endParaRPr lang="en-US"/>
          </a:p>
          <a:p>
            <a:r>
              <a:rPr lang="en-US"/>
              <a:t>Can you name them all?</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Performance Patterns </a:t>
            </a:r>
          </a:p>
          <a:p>
            <a:pPr marL="281677" lvl="1" indent="0">
              <a:buNone/>
            </a:pPr>
            <a:r>
              <a:rPr lang="en-US" sz="1765" dirty="0">
                <a:solidFill>
                  <a:schemeClr val="tx1"/>
                </a:solidFill>
              </a:rPr>
              <a:t>Result set caching and materialized views.</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from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a:latin typeface="+mn-lt"/>
                <a:cs typeface="Calibri"/>
              </a:rPr>
              <a:t>Indexed </a:t>
            </a:r>
            <a:r>
              <a:rPr lang="en-US" sz="2353" spc="-15">
                <a:latin typeface="+mn-lt"/>
                <a:cs typeface="Calibri"/>
              </a:rPr>
              <a:t>views </a:t>
            </a:r>
            <a:r>
              <a:rPr lang="en-US" sz="2353" spc="-10">
                <a:latin typeface="+mn-lt"/>
                <a:cs typeface="Calibri"/>
              </a:rPr>
              <a:t>cache </a:t>
            </a:r>
            <a:r>
              <a:rPr lang="en-US" sz="2353" spc="-5">
                <a:latin typeface="+mn-lt"/>
                <a:cs typeface="Calibri"/>
              </a:rPr>
              <a:t>the </a:t>
            </a:r>
            <a:r>
              <a:rPr lang="en-US" sz="2353" spc="-10">
                <a:latin typeface="+mn-lt"/>
                <a:cs typeface="Calibri"/>
              </a:rPr>
              <a:t>schema </a:t>
            </a:r>
            <a:r>
              <a:rPr lang="en-US" sz="2353" spc="-5">
                <a:latin typeface="+mn-lt"/>
                <a:cs typeface="Calibri"/>
              </a:rPr>
              <a:t>and </a:t>
            </a:r>
            <a:r>
              <a:rPr lang="en-US" sz="2353" spc="-20">
                <a:latin typeface="+mn-lt"/>
                <a:cs typeface="Calibri"/>
              </a:rPr>
              <a:t>data </a:t>
            </a:r>
            <a:r>
              <a:rPr lang="en-US" sz="2353" spc="-25">
                <a:latin typeface="+mn-lt"/>
                <a:cs typeface="Calibri"/>
              </a:rPr>
              <a:t>for </a:t>
            </a:r>
            <a:r>
              <a:rPr lang="en-US" sz="2353" spc="-5">
                <a:latin typeface="+mn-lt"/>
                <a:cs typeface="Calibri"/>
              </a:rPr>
              <a:t>a </a:t>
            </a:r>
            <a:r>
              <a:rPr lang="en-US" sz="2353" spc="-10">
                <a:latin typeface="+mn-lt"/>
                <a:cs typeface="Calibri"/>
              </a:rPr>
              <a:t>view </a:t>
            </a:r>
            <a:r>
              <a:rPr lang="en-US" sz="2353" spc="-5">
                <a:latin typeface="+mn-lt"/>
                <a:cs typeface="Calibri"/>
              </a:rPr>
              <a:t>in </a:t>
            </a:r>
            <a:r>
              <a:rPr lang="en-US" sz="2353" spc="-20">
                <a:latin typeface="+mn-lt"/>
                <a:cs typeface="Calibri"/>
              </a:rPr>
              <a:t>DW </a:t>
            </a:r>
            <a:r>
              <a:rPr lang="en-US" sz="2353" spc="-15">
                <a:latin typeface="+mn-lt"/>
                <a:cs typeface="Calibri"/>
              </a:rPr>
              <a:t>remote  </a:t>
            </a:r>
            <a:r>
              <a:rPr lang="en-US" sz="2353" spc="-25">
                <a:latin typeface="+mn-lt"/>
                <a:cs typeface="Calibri"/>
              </a:rPr>
              <a:t>storage. </a:t>
            </a:r>
            <a:r>
              <a:rPr lang="en-US" sz="2353" spc="-10">
                <a:latin typeface="+mn-lt"/>
                <a:cs typeface="Calibri"/>
              </a:rPr>
              <a:t>They </a:t>
            </a:r>
            <a:r>
              <a:rPr lang="en-US" sz="2353" spc="-20">
                <a:latin typeface="+mn-lt"/>
                <a:cs typeface="Calibri"/>
              </a:rPr>
              <a:t>are </a:t>
            </a:r>
            <a:r>
              <a:rPr lang="en-US" sz="2353" spc="-10">
                <a:latin typeface="+mn-lt"/>
                <a:cs typeface="Calibri"/>
              </a:rPr>
              <a:t>useful </a:t>
            </a:r>
            <a:r>
              <a:rPr lang="en-US" sz="2353" spc="-25">
                <a:latin typeface="+mn-lt"/>
                <a:cs typeface="Calibri"/>
              </a:rPr>
              <a:t>for </a:t>
            </a:r>
            <a:r>
              <a:rPr lang="en-US" sz="2353" spc="-15">
                <a:latin typeface="+mn-lt"/>
                <a:cs typeface="Calibri"/>
              </a:rPr>
              <a:t>improving </a:t>
            </a:r>
            <a:r>
              <a:rPr lang="en-US" sz="2353" spc="-5">
                <a:latin typeface="+mn-lt"/>
                <a:cs typeface="Calibri"/>
              </a:rPr>
              <a:t>the </a:t>
            </a:r>
            <a:r>
              <a:rPr lang="en-US" sz="2353" spc="-15">
                <a:latin typeface="+mn-lt"/>
                <a:cs typeface="Calibri"/>
              </a:rPr>
              <a:t>performance </a:t>
            </a:r>
            <a:r>
              <a:rPr lang="en-US" sz="2353" spc="-5">
                <a:latin typeface="+mn-lt"/>
                <a:cs typeface="Calibri"/>
              </a:rPr>
              <a:t>of </a:t>
            </a:r>
            <a:r>
              <a:rPr lang="en-US" sz="2353">
                <a:latin typeface="+mn-lt"/>
                <a:cs typeface="Calibri"/>
              </a:rPr>
              <a:t>‘SELECT’  </a:t>
            </a:r>
            <a:r>
              <a:rPr lang="en-US" sz="2353" spc="-20">
                <a:latin typeface="+mn-lt"/>
                <a:cs typeface="Calibri"/>
              </a:rPr>
              <a:t>statement </a:t>
            </a:r>
            <a:r>
              <a:rPr lang="en-US" sz="2353" spc="-10">
                <a:latin typeface="+mn-lt"/>
                <a:cs typeface="Calibri"/>
              </a:rPr>
              <a:t>queries that </a:t>
            </a:r>
            <a:r>
              <a:rPr lang="en-US" sz="2353" spc="-5">
                <a:latin typeface="+mn-lt"/>
                <a:cs typeface="Calibri"/>
              </a:rPr>
              <a:t>include</a:t>
            </a:r>
            <a:r>
              <a:rPr lang="en-US" sz="2353" spc="105">
                <a:latin typeface="+mn-lt"/>
                <a:cs typeface="Calibri"/>
              </a:rPr>
              <a:t> </a:t>
            </a:r>
            <a:r>
              <a:rPr lang="en-US" sz="2353" spc="-15">
                <a:latin typeface="+mn-lt"/>
                <a:cs typeface="Calibri"/>
              </a:rPr>
              <a:t>aggregations</a:t>
            </a:r>
          </a:p>
          <a:p>
            <a:pPr marL="12063" marR="296488" indent="0" algn="just">
              <a:lnSpc>
                <a:spcPct val="80000"/>
              </a:lnSpc>
              <a:spcBef>
                <a:spcPts val="765"/>
              </a:spcBef>
              <a:buNone/>
              <a:tabLst>
                <a:tab pos="241889" algn="l"/>
              </a:tabLst>
            </a:pPr>
            <a:endParaRPr lang="en-US" sz="2353">
              <a:latin typeface="+mn-lt"/>
              <a:cs typeface="Calibri"/>
            </a:endParaRPr>
          </a:p>
          <a:p>
            <a:pPr marL="241254" marR="436796" indent="-229191" algn="just">
              <a:lnSpc>
                <a:spcPct val="80000"/>
              </a:lnSpc>
              <a:spcBef>
                <a:spcPts val="600"/>
              </a:spcBef>
              <a:buFont typeface="Arial"/>
              <a:buChar char="•"/>
              <a:tabLst>
                <a:tab pos="241889" algn="l"/>
              </a:tabLst>
            </a:pPr>
            <a:r>
              <a:rPr lang="en-US" sz="2353" spc="-25">
                <a:latin typeface="+mn-lt"/>
                <a:cs typeface="Calibri"/>
              </a:rPr>
              <a:t>Indexed </a:t>
            </a:r>
            <a:r>
              <a:rPr lang="en-US" sz="2353" spc="-15">
                <a:latin typeface="+mn-lt"/>
                <a:cs typeface="Calibri"/>
              </a:rPr>
              <a:t>views are automatically updated </a:t>
            </a:r>
            <a:r>
              <a:rPr lang="en-US" sz="2353" spc="-5">
                <a:latin typeface="+mn-lt"/>
                <a:cs typeface="Calibri"/>
              </a:rPr>
              <a:t>when </a:t>
            </a:r>
            <a:r>
              <a:rPr lang="en-US" sz="2353" spc="-20">
                <a:latin typeface="+mn-lt"/>
                <a:cs typeface="Calibri"/>
              </a:rPr>
              <a:t>data </a:t>
            </a:r>
            <a:r>
              <a:rPr lang="en-US" sz="2353" spc="-5">
                <a:latin typeface="+mn-lt"/>
                <a:cs typeface="Calibri"/>
              </a:rPr>
              <a:t>in </a:t>
            </a:r>
            <a:r>
              <a:rPr lang="en-US" sz="2353" spc="-10">
                <a:latin typeface="+mn-lt"/>
                <a:cs typeface="Calibri"/>
              </a:rPr>
              <a:t>underlying  tables </a:t>
            </a:r>
            <a:r>
              <a:rPr lang="en-US" sz="2353" spc="-15">
                <a:latin typeface="+mn-lt"/>
                <a:cs typeface="Calibri"/>
              </a:rPr>
              <a:t>are </a:t>
            </a:r>
            <a:r>
              <a:rPr lang="en-US" sz="2353" spc="-5">
                <a:latin typeface="+mn-lt"/>
                <a:cs typeface="Calibri"/>
              </a:rPr>
              <a:t>changed. This is a </a:t>
            </a:r>
            <a:r>
              <a:rPr lang="en-US" sz="2353" spc="-15">
                <a:latin typeface="+mn-lt"/>
                <a:cs typeface="Calibri"/>
              </a:rPr>
              <a:t>synchronous operation </a:t>
            </a:r>
            <a:r>
              <a:rPr lang="en-US" sz="2353" spc="-10">
                <a:latin typeface="+mn-lt"/>
                <a:cs typeface="Calibri"/>
              </a:rPr>
              <a:t>that </a:t>
            </a:r>
            <a:r>
              <a:rPr lang="en-US" sz="2353" spc="-15">
                <a:latin typeface="+mn-lt"/>
                <a:cs typeface="Calibri"/>
              </a:rPr>
              <a:t>occurs </a:t>
            </a:r>
            <a:r>
              <a:rPr lang="en-US" sz="2353" spc="-5">
                <a:latin typeface="+mn-lt"/>
                <a:cs typeface="Calibri"/>
              </a:rPr>
              <a:t>as  </a:t>
            </a:r>
            <a:r>
              <a:rPr lang="en-US" sz="2353" spc="-10">
                <a:latin typeface="+mn-lt"/>
                <a:cs typeface="Calibri"/>
              </a:rPr>
              <a:t>soon </a:t>
            </a:r>
            <a:r>
              <a:rPr lang="en-US" sz="2353" spc="-5">
                <a:latin typeface="+mn-lt"/>
                <a:cs typeface="Calibri"/>
              </a:rPr>
              <a:t>as the </a:t>
            </a:r>
            <a:r>
              <a:rPr lang="en-US" sz="2353" spc="-20">
                <a:latin typeface="+mn-lt"/>
                <a:cs typeface="Calibri"/>
              </a:rPr>
              <a:t>data </a:t>
            </a:r>
            <a:r>
              <a:rPr lang="en-US" sz="2353" spc="-5">
                <a:latin typeface="+mn-lt"/>
                <a:cs typeface="Calibri"/>
              </a:rPr>
              <a:t>is</a:t>
            </a:r>
            <a:r>
              <a:rPr lang="en-US" sz="2353" spc="65">
                <a:latin typeface="+mn-lt"/>
                <a:cs typeface="Calibri"/>
              </a:rPr>
              <a:t> </a:t>
            </a:r>
            <a:r>
              <a:rPr lang="en-US" sz="2353" spc="-10">
                <a:latin typeface="+mn-lt"/>
                <a:cs typeface="Calibri"/>
              </a:rPr>
              <a:t>changed.</a:t>
            </a:r>
          </a:p>
          <a:p>
            <a:pPr marL="12063" marR="436796" indent="0" algn="just">
              <a:lnSpc>
                <a:spcPct val="80000"/>
              </a:lnSpc>
              <a:spcBef>
                <a:spcPts val="600"/>
              </a:spcBef>
              <a:buNone/>
              <a:tabLst>
                <a:tab pos="241889" algn="l"/>
              </a:tabLst>
            </a:pPr>
            <a:endParaRPr lang="en-US" sz="2353">
              <a:latin typeface="+mn-lt"/>
              <a:cs typeface="Calibri"/>
            </a:endParaRPr>
          </a:p>
          <a:p>
            <a:pPr marL="241254" marR="98406" indent="-229191">
              <a:lnSpc>
                <a:spcPts val="2690"/>
              </a:lnSpc>
              <a:spcBef>
                <a:spcPts val="574"/>
              </a:spcBef>
              <a:buFont typeface="Arial"/>
              <a:buChar char="•"/>
              <a:tabLst>
                <a:tab pos="241889" algn="l"/>
              </a:tabLst>
            </a:pPr>
            <a:r>
              <a:rPr lang="en-US" sz="2353" spc="-10">
                <a:latin typeface="+mn-lt"/>
                <a:cs typeface="Calibri"/>
              </a:rPr>
              <a:t>The auto caching </a:t>
            </a:r>
            <a:r>
              <a:rPr lang="en-US" sz="2353" spc="-5">
                <a:latin typeface="+mn-lt"/>
                <a:cs typeface="Calibri"/>
              </a:rPr>
              <a:t>functionality </a:t>
            </a:r>
            <a:r>
              <a:rPr lang="en-US" sz="2353" spc="-10">
                <a:latin typeface="+mn-lt"/>
                <a:cs typeface="Calibri"/>
              </a:rPr>
              <a:t>allows Synapse </a:t>
            </a:r>
            <a:r>
              <a:rPr lang="en-US" sz="2353" spc="-5">
                <a:latin typeface="+mn-lt"/>
                <a:cs typeface="Calibri"/>
              </a:rPr>
              <a:t>Query </a:t>
            </a:r>
            <a:r>
              <a:rPr lang="en-US" sz="2353" spc="-15">
                <a:latin typeface="+mn-lt"/>
                <a:cs typeface="Calibri"/>
              </a:rPr>
              <a:t>Optimizer </a:t>
            </a:r>
            <a:r>
              <a:rPr lang="en-US" sz="2353" spc="-20">
                <a:latin typeface="+mn-lt"/>
                <a:cs typeface="Calibri"/>
              </a:rPr>
              <a:t>to  </a:t>
            </a:r>
            <a:r>
              <a:rPr lang="en-US" sz="2353" spc="-10">
                <a:latin typeface="+mn-lt"/>
                <a:cs typeface="Calibri"/>
              </a:rPr>
              <a:t>consider using </a:t>
            </a:r>
            <a:r>
              <a:rPr lang="en-US" sz="2353" spc="-25">
                <a:latin typeface="+mn-lt"/>
                <a:cs typeface="Calibri"/>
              </a:rPr>
              <a:t>indexed </a:t>
            </a:r>
            <a:r>
              <a:rPr lang="en-US" sz="2353" spc="-10">
                <a:latin typeface="+mn-lt"/>
                <a:cs typeface="Calibri"/>
              </a:rPr>
              <a:t>view </a:t>
            </a:r>
            <a:r>
              <a:rPr lang="en-US" sz="2353" spc="-15">
                <a:latin typeface="+mn-lt"/>
                <a:cs typeface="Calibri"/>
              </a:rPr>
              <a:t>even </a:t>
            </a:r>
            <a:r>
              <a:rPr lang="en-US" sz="2353" spc="-5">
                <a:latin typeface="+mn-lt"/>
                <a:cs typeface="Calibri"/>
              </a:rPr>
              <a:t>if </a:t>
            </a:r>
            <a:r>
              <a:rPr lang="en-US" sz="2353" spc="-10">
                <a:latin typeface="+mn-lt"/>
                <a:cs typeface="Calibri"/>
              </a:rPr>
              <a:t>the view </a:t>
            </a:r>
            <a:r>
              <a:rPr lang="en-US" sz="2353" spc="-5">
                <a:latin typeface="+mn-lt"/>
                <a:cs typeface="Calibri"/>
              </a:rPr>
              <a:t>is </a:t>
            </a:r>
            <a:r>
              <a:rPr lang="en-US" sz="2353" spc="-10">
                <a:latin typeface="+mn-lt"/>
                <a:cs typeface="Calibri"/>
              </a:rPr>
              <a:t>not </a:t>
            </a:r>
            <a:r>
              <a:rPr lang="en-US" sz="2353" spc="-20">
                <a:latin typeface="+mn-lt"/>
                <a:cs typeface="Calibri"/>
              </a:rPr>
              <a:t>referenced </a:t>
            </a:r>
            <a:r>
              <a:rPr lang="en-US" sz="2353" spc="-5">
                <a:latin typeface="+mn-lt"/>
                <a:cs typeface="Calibri"/>
              </a:rPr>
              <a:t>in the  </a:t>
            </a:r>
            <a:r>
              <a:rPr lang="en-US" sz="2353" spc="-35">
                <a:latin typeface="+mn-lt"/>
                <a:cs typeface="Calibri"/>
              </a:rPr>
              <a:t>query</a:t>
            </a:r>
          </a:p>
          <a:p>
            <a:pPr marL="12063" marR="98406" indent="0">
              <a:lnSpc>
                <a:spcPts val="2690"/>
              </a:lnSpc>
              <a:spcBef>
                <a:spcPts val="574"/>
              </a:spcBef>
              <a:buNone/>
              <a:tabLst>
                <a:tab pos="241889" algn="l"/>
              </a:tabLst>
            </a:pPr>
            <a:endParaRPr lang="en-US" sz="2353">
              <a:latin typeface="+mn-lt"/>
              <a:cs typeface="Calibri"/>
            </a:endParaRPr>
          </a:p>
          <a:p>
            <a:pPr marL="241254" marR="5079" indent="-229191">
              <a:lnSpc>
                <a:spcPts val="3019"/>
              </a:lnSpc>
              <a:spcBef>
                <a:spcPts val="1010"/>
              </a:spcBef>
              <a:buFont typeface="Arial"/>
              <a:buChar char="•"/>
              <a:tabLst>
                <a:tab pos="241889" algn="l"/>
              </a:tabLst>
            </a:pPr>
            <a:r>
              <a:rPr lang="en-US" sz="2353" spc="-10">
                <a:latin typeface="+mn-lt"/>
                <a:cs typeface="Calibri"/>
              </a:rPr>
              <a:t>Supported </a:t>
            </a:r>
            <a:r>
              <a:rPr lang="en-US" sz="2353" spc="-15">
                <a:latin typeface="+mn-lt"/>
                <a:cs typeface="Calibri"/>
              </a:rPr>
              <a:t>aggregations: </a:t>
            </a:r>
            <a:r>
              <a:rPr lang="en-US" sz="2353" spc="-5">
                <a:latin typeface="+mn-lt"/>
                <a:cs typeface="Calibri"/>
              </a:rPr>
              <a:t>MAX, MIN, </a:t>
            </a:r>
            <a:r>
              <a:rPr lang="en-US" sz="2353" spc="-45">
                <a:latin typeface="+mn-lt"/>
                <a:cs typeface="Calibri"/>
              </a:rPr>
              <a:t>AVG, </a:t>
            </a:r>
            <a:r>
              <a:rPr lang="en-US" sz="2353" spc="-60">
                <a:latin typeface="+mn-lt"/>
                <a:cs typeface="Calibri"/>
              </a:rPr>
              <a:t>COUNT, </a:t>
            </a:r>
            <a:r>
              <a:rPr lang="en-US" sz="2353" spc="-10">
                <a:latin typeface="+mn-lt"/>
                <a:cs typeface="Calibri"/>
              </a:rPr>
              <a:t>COUNT_BIG, SUM,  </a:t>
            </a:r>
            <a:r>
              <a:rPr lang="en-US" sz="2353" spc="-40">
                <a:latin typeface="+mn-lt"/>
                <a:cs typeface="Calibri"/>
              </a:rPr>
              <a:t>VAR,</a:t>
            </a:r>
            <a:r>
              <a:rPr lang="en-US" sz="2353" spc="10">
                <a:latin typeface="+mn-lt"/>
                <a:cs typeface="Calibri"/>
              </a:rPr>
              <a:t> </a:t>
            </a:r>
            <a:r>
              <a:rPr lang="en-US" sz="2353" spc="-15">
                <a:latin typeface="+mn-lt"/>
                <a:cs typeface="Calibri"/>
              </a:rPr>
              <a:t>STDEV</a:t>
            </a:r>
            <a:endParaRPr lang="en-US" sz="2353">
              <a:latin typeface="+mn-lt"/>
              <a:cs typeface="Calibri"/>
            </a:endParaRPr>
          </a:p>
          <a:p>
            <a:endParaRPr lang="en-US" sz="2353">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Table design </a:t>
            </a:r>
            <a:r>
              <a:rPr lang="en-US" sz="2400" dirty="0">
                <a:solidFill>
                  <a:prstClr val="white"/>
                </a:solidFill>
                <a:latin typeface="Segoe UI"/>
              </a:rPr>
              <a:t>- Distributions and partitions.</a:t>
            </a:r>
            <a:endParaRPr kumimoji="0" lang="en-US" sz="2400" b="0" i="0" u="none" strike="noStrike" kern="1200" cap="none" spc="0" normalizeH="0" baseline="0" noProof="0" dirty="0">
              <a:ln>
                <a:noFill/>
              </a:ln>
              <a:solidFill>
                <a:prstClr val="white"/>
              </a:solidFill>
              <a:effectLst/>
              <a:uLnTx/>
              <a:uFillTx/>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SQL Capabilities </a:t>
            </a:r>
            <a:r>
              <a:rPr lang="en-US" sz="2400" dirty="0">
                <a:solidFill>
                  <a:prstClr val="white"/>
                </a:solidFill>
                <a:latin typeface="Segoe UI"/>
              </a:rPr>
              <a:t>- Windowing, approximate count, group by and JSON support.</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Performance Patterns </a:t>
            </a:r>
            <a:r>
              <a:rPr lang="en-US" sz="2400" dirty="0">
                <a:solidFill>
                  <a:prstClr val="white"/>
                </a:solidFill>
                <a:latin typeface="Segoe UI"/>
              </a:rPr>
              <a:t>- Best practice patterns for performance.</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 Anti-Patterns </a:t>
            </a:r>
            <a:r>
              <a:rPr lang="en-US" sz="2400" dirty="0">
                <a:solidFill>
                  <a:prstClr val="white"/>
                </a:solidFill>
                <a:latin typeface="Segoe UI"/>
              </a:rPr>
              <a:t>– Counter examples that negatively impact performance.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4968" y="2406917"/>
            <a:ext cx="6117495" cy="323165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188524"/>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12331"/>
            <a:ext cx="4883169" cy="4154984"/>
          </a:xfrm>
          <a:prstGeom prst="rect">
            <a:avLst/>
          </a:prstGeom>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2" y="2191200"/>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rgbClr val="0073FF"/>
                </a:solidFill>
                <a:latin typeface="+mn-lt"/>
              </a:rPr>
              <a:t>EXPLAIN - </a:t>
            </a:r>
            <a:r>
              <a:rPr lang="en-US" sz="1961" dirty="0">
                <a:latin typeface="+mn-lt"/>
              </a:rPr>
              <a:t>provides query plan for SQL statement without running the statement; view estimated cost of the query operations.</a:t>
            </a:r>
          </a:p>
          <a:p>
            <a:endParaRPr lang="en-US" sz="1961" dirty="0">
              <a:solidFill>
                <a:srgbClr val="0073FF"/>
              </a:solidFill>
              <a:latin typeface="+mn-lt"/>
            </a:endParaRPr>
          </a:p>
          <a:p>
            <a:endParaRPr lang="en-US" sz="1961" dirty="0">
              <a:solidFill>
                <a:srgbClr val="0073FF"/>
              </a:solidFill>
              <a:latin typeface="+mn-lt"/>
            </a:endParaRPr>
          </a:p>
          <a:p>
            <a:r>
              <a:rPr lang="en-US" sz="1961" dirty="0">
                <a:solidFill>
                  <a:srgbClr val="0073FF"/>
                </a:solidFill>
                <a:latin typeface="+mn-lt"/>
              </a:rPr>
              <a:t>EXPLAIN WITH_RECOMMENDATIONS - </a:t>
            </a:r>
            <a:r>
              <a:rPr lang="en-US" sz="1961" dirty="0">
                <a:latin typeface="+mn-lt"/>
              </a:rPr>
              <a:t>provides query plan with recommendations to optimize the SQL statement performance.</a:t>
            </a:r>
            <a:endParaRPr lang="en-US" sz="1961" dirty="0"/>
          </a:p>
          <a:p>
            <a:endParaRPr lang="en-US" sz="1961" dirty="0"/>
          </a:p>
          <a:p>
            <a:endParaRPr lang="en-US" sz="1961"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a:solidFill>
                  <a:schemeClr val="tx2"/>
                </a:solidFill>
              </a:rPr>
              <a:t>The problem with CCI</a:t>
            </a:r>
          </a:p>
          <a:p>
            <a:r>
              <a:rPr lang="en-US" sz="1765">
                <a:latin typeface="+mn-lt"/>
              </a:rPr>
              <a:t>The index builder doesn’t sort data before compressing it into segments, which means that segments with overlapping value ranges could occur.</a:t>
            </a:r>
          </a:p>
          <a:p>
            <a:r>
              <a:rPr lang="en-US" sz="1765">
                <a:latin typeface="+mn-lt"/>
              </a:rPr>
              <a:t>When this happens, queries might read more segments from disk and take longer to finish.</a:t>
            </a:r>
          </a:p>
          <a:p>
            <a:endParaRPr lang="en-US" sz="1765">
              <a:latin typeface="+mn-lt"/>
            </a:endParaRPr>
          </a:p>
          <a:p>
            <a:r>
              <a:rPr lang="en-US" sz="1961">
                <a:solidFill>
                  <a:schemeClr val="tx2"/>
                </a:solidFill>
              </a:rPr>
              <a:t>The solution</a:t>
            </a:r>
          </a:p>
          <a:p>
            <a:r>
              <a:rPr lang="en-US" sz="1765">
                <a:latin typeface="+mn-lt"/>
              </a:rPr>
              <a:t>Ordered CCIs – data is sorted in memory by the order key(s) before the index builder compresses the segments and thus segment overlapping is reduced.</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Clustered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a:solidFill>
                  <a:srgbClr val="0000FF"/>
                </a:solidFill>
                <a:latin typeface="Calibri" panose="020F0502020204030204" pitchFamily="34" charset="0"/>
                <a:cs typeface="Calibri" panose="020F0502020204030204" pitchFamily="34" charset="0"/>
              </a:rPr>
              <a:t>CREATE CLUSTERED COLUMNSTORE INDEX </a:t>
            </a:r>
            <a:r>
              <a:rPr lang="en-US" sz="1000" err="1">
                <a:solidFill>
                  <a:srgbClr val="000000"/>
                </a:solidFill>
                <a:latin typeface="Calibri" panose="020F0502020204030204" pitchFamily="34" charset="0"/>
                <a:cs typeface="Calibri" panose="020F0502020204030204" pitchFamily="34" charset="0"/>
              </a:rPr>
              <a:t>cciOrderId</a:t>
            </a:r>
            <a:r>
              <a:rPr lang="en-US" sz="1000">
                <a:solidFill>
                  <a:srgbClr val="0000FF"/>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ON </a:t>
            </a:r>
            <a:r>
              <a:rPr lang="en-US" sz="10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a:solidFill>
                  <a:srgbClr val="000000">
                    <a:lumMod val="95000"/>
                    <a:lumOff val="5000"/>
                  </a:srgbClr>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a:solidFill>
                  <a:srgbClr val="008000"/>
                </a:solidFill>
                <a:latin typeface="Calibri" panose="020F0502020204030204" pitchFamily="34" charset="0"/>
                <a:cs typeface="Calibri" panose="020F0502020204030204" pitchFamily="34" charset="0"/>
              </a:rPr>
              <a:t>-- Insert data into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INSERT INTO </a:t>
            </a:r>
            <a:r>
              <a:rPr lang="en-US" sz="10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a:solidFill>
                  <a:srgbClr val="0000FF"/>
                </a:solidFill>
                <a:latin typeface="Calibri" panose="020F0502020204030204" pitchFamily="34" charset="0"/>
                <a:cs typeface="Calibri" panose="020F0502020204030204" pitchFamily="34" charset="0"/>
              </a:rPr>
              <a:t>VALUES</a:t>
            </a:r>
            <a:r>
              <a:rPr lang="en-US" sz="1000">
                <a:solidFill>
                  <a:srgbClr val="000000">
                    <a:lumMod val="95000"/>
                    <a:lumOff val="5000"/>
                  </a:srgbClr>
                </a:solidFill>
                <a:latin typeface="Calibri" panose="020F0502020204030204" pitchFamily="34" charset="0"/>
                <a:cs typeface="Calibri" panose="020F0502020204030204" pitchFamily="34" charset="0"/>
              </a:rPr>
              <a:t> (1, </a:t>
            </a:r>
            <a:r>
              <a:rPr lang="en-US" sz="1000">
                <a:solidFill>
                  <a:srgbClr val="FF0000"/>
                </a:solidFill>
                <a:latin typeface="Calibri" panose="020F0502020204030204" pitchFamily="34" charset="0"/>
                <a:cs typeface="Calibri" panose="020F0502020204030204" pitchFamily="34" charset="0"/>
              </a:rPr>
              <a:t>'01-01-2019','Dave’, 'UK'</a:t>
            </a:r>
            <a:r>
              <a:rPr lang="en-US" sz="1000">
                <a:solidFill>
                  <a:srgbClr val="000000">
                    <a:lumMod val="95000"/>
                    <a:lumOff val="5000"/>
                  </a:srgbClr>
                </a:solidFill>
                <a:latin typeface="Calibri" panose="020F0502020204030204" pitchFamily="34" charset="0"/>
                <a:cs typeface="Calibri" panose="020F0502020204030204" pitchFamily="34" charset="0"/>
              </a:rPr>
              <a:t>)</a:t>
            </a:r>
            <a:endParaRPr lang="en-US" sz="10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a:solidFill>
                  <a:srgbClr val="008000"/>
                </a:solidFill>
                <a:latin typeface="Calibri" panose="020F0502020204030204" pitchFamily="34" charset="0"/>
                <a:cs typeface="Calibri" panose="020F0502020204030204" pitchFamily="34" charset="0"/>
              </a:rPr>
              <a:t>-- Create Table with Ordered </a:t>
            </a:r>
            <a:r>
              <a:rPr lang="en-US" sz="1000" b="1" err="1">
                <a:solidFill>
                  <a:srgbClr val="008000"/>
                </a:solidFill>
                <a:latin typeface="Calibri" panose="020F0502020204030204" pitchFamily="34" charset="0"/>
                <a:cs typeface="Calibri" panose="020F0502020204030204" pitchFamily="34" charset="0"/>
              </a:rPr>
              <a:t>Columnstore</a:t>
            </a:r>
            <a:r>
              <a:rPr lang="en-US" sz="1000" b="1">
                <a:solidFill>
                  <a:srgbClr val="008000"/>
                </a:solidFill>
                <a:latin typeface="Calibri" panose="020F0502020204030204" pitchFamily="34" charset="0"/>
                <a:cs typeface="Calibri" panose="020F0502020204030204" pitchFamily="34" charset="0"/>
              </a:rPr>
              <a:t> Index </a:t>
            </a:r>
            <a:endParaRPr lang="en-US" sz="1000" b="1">
              <a:solidFill>
                <a:srgbClr val="000000"/>
              </a:solidFill>
              <a:latin typeface="Calibri" panose="020F0502020204030204" pitchFamily="34" charset="0"/>
              <a:cs typeface="Calibri" panose="020F0502020204030204" pitchFamily="34" charset="0"/>
            </a:endParaRPr>
          </a:p>
          <a:p>
            <a:pPr>
              <a:spcAft>
                <a:spcPts val="600"/>
              </a:spcAft>
              <a:defRPr/>
            </a:pPr>
            <a:r>
              <a:rPr lang="en-US" sz="1000">
                <a:solidFill>
                  <a:srgbClr val="0000FF"/>
                </a:solidFill>
                <a:latin typeface="Calibri" panose="020F0502020204030204" pitchFamily="34" charset="0"/>
                <a:cs typeface="Calibri" panose="020F0502020204030204" pitchFamily="34" charset="0"/>
              </a:rPr>
              <a:t>CREATE</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TABLE</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sortedOrderTable</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  </a:t>
            </a:r>
            <a:r>
              <a:rPr lang="en-US" sz="1000">
                <a:solidFill>
                  <a:srgbClr val="0000FF"/>
                </a:solidFill>
                <a:latin typeface="Calibri" panose="020F0502020204030204" pitchFamily="34" charset="0"/>
                <a:cs typeface="Calibri" panose="020F0502020204030204" pitchFamily="34" charset="0"/>
              </a:rPr>
              <a:t>INT</a:t>
            </a:r>
            <a:r>
              <a:rPr lang="en-US" sz="1000">
                <a:solidFill>
                  <a:srgbClr val="000000"/>
                </a:solidFill>
                <a:latin typeface="Calibri" panose="020F0502020204030204" pitchFamily="34" charset="0"/>
                <a:cs typeface="Calibri" panose="020F0502020204030204" pitchFamily="34" charset="0"/>
              </a:rPr>
              <a:t> NOT NULL</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Date     </a:t>
            </a:r>
            <a:r>
              <a:rPr lang="en-US" sz="1000" err="1">
                <a:solidFill>
                  <a:srgbClr val="0000FF"/>
                </a:solidFill>
                <a:latin typeface="Calibri" panose="020F0502020204030204" pitchFamily="34" charset="0"/>
                <a:cs typeface="Calibri" panose="020F0502020204030204" pitchFamily="34" charset="0"/>
              </a:rPr>
              <a:t>DATE</a:t>
            </a:r>
            <a:r>
              <a:rPr lang="en-US" sz="10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a:solidFill>
                  <a:srgbClr val="000000"/>
                </a:solidFill>
                <a:latin typeface="Calibri" panose="020F0502020204030204" pitchFamily="34" charset="0"/>
                <a:cs typeface="Calibri" panose="020F0502020204030204" pitchFamily="34" charset="0"/>
              </a:rPr>
              <a:t>    Name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000000"/>
                </a:solidFill>
                <a:latin typeface="Calibri" panose="020F0502020204030204" pitchFamily="34" charset="0"/>
                <a:cs typeface="Calibri" panose="020F0502020204030204" pitchFamily="34" charset="0"/>
              </a:rPr>
              <a:t>    Country  </a:t>
            </a:r>
            <a:r>
              <a:rPr lang="en-US" sz="1000">
                <a:solidFill>
                  <a:srgbClr val="0000FF"/>
                </a:solidFill>
                <a:latin typeface="Calibri" panose="020F0502020204030204" pitchFamily="34" charset="0"/>
                <a:cs typeface="Calibri" panose="020F0502020204030204" pitchFamily="34" charset="0"/>
              </a:rPr>
              <a:t>VARCHAR</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2</a:t>
            </a:r>
            <a:r>
              <a:rPr lang="en-US" sz="1000">
                <a:solidFill>
                  <a:srgbClr val="808080"/>
                </a:solidFill>
                <a:latin typeface="Calibri" panose="020F0502020204030204" pitchFamily="34" charset="0"/>
                <a:cs typeface="Calibri" panose="020F0502020204030204" pitchFamily="34" charset="0"/>
              </a:rPr>
              <a:t>)</a:t>
            </a:r>
            <a:r>
              <a:rPr lang="en-US" sz="1000">
                <a:solidFill>
                  <a:srgbClr val="000000"/>
                </a:solidFill>
                <a:latin typeface="Calibri" panose="020F0502020204030204" pitchFamily="34" charset="0"/>
                <a:cs typeface="Calibri" panose="020F0502020204030204" pitchFamily="34" charset="0"/>
              </a:rPr>
              <a:t>  </a:t>
            </a:r>
          </a:p>
          <a:p>
            <a:pPr>
              <a:spcAft>
                <a:spcPts val="600"/>
              </a:spcAft>
              <a:defRPr/>
            </a:pPr>
            <a:r>
              <a:rPr lang="en-US" sz="1000">
                <a:solidFill>
                  <a:srgbClr val="808080"/>
                </a:solidFill>
                <a:latin typeface="Calibri" panose="020F0502020204030204" pitchFamily="34" charset="0"/>
                <a:cs typeface="Calibri" panose="020F0502020204030204" pitchFamily="34" charset="0"/>
              </a:rPr>
              <a:t>) </a:t>
            </a:r>
          </a:p>
          <a:p>
            <a:pPr>
              <a:spcAft>
                <a:spcPts val="600"/>
              </a:spcAft>
              <a:defRPr/>
            </a:pPr>
            <a:r>
              <a:rPr lang="en-US" sz="100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FF"/>
                </a:solidFill>
                <a:latin typeface="Calibri" panose="020F0502020204030204" pitchFamily="34" charset="0"/>
                <a:cs typeface="Calibri" panose="020F0502020204030204" pitchFamily="34" charset="0"/>
              </a:rPr>
              <a:t>  CLUSTERED COLUMNSTORE INDEX ORDER</a:t>
            </a:r>
            <a:r>
              <a:rPr lang="en-US" sz="1000">
                <a:solidFill>
                  <a:srgbClr val="000000"/>
                </a:solidFill>
                <a:latin typeface="Calibri" panose="020F0502020204030204" pitchFamily="34" charset="0"/>
                <a:cs typeface="Calibri" panose="020F0502020204030204" pitchFamily="34" charset="0"/>
              </a:rPr>
              <a:t> (</a:t>
            </a:r>
            <a:r>
              <a:rPr lang="en-US" sz="1000" err="1">
                <a:solidFill>
                  <a:srgbClr val="000000"/>
                </a:solidFill>
                <a:latin typeface="Calibri" panose="020F0502020204030204" pitchFamily="34" charset="0"/>
                <a:cs typeface="Calibri" panose="020F0502020204030204" pitchFamily="34" charset="0"/>
              </a:rPr>
              <a:t>OrderId</a:t>
            </a:r>
            <a:r>
              <a:rPr lang="en-US" sz="1000">
                <a:solidFill>
                  <a:srgbClr val="000000"/>
                </a:solidFill>
                <a:latin typeface="Calibri" panose="020F0502020204030204" pitchFamily="34" charset="0"/>
                <a:cs typeface="Calibri" panose="020F0502020204030204" pitchFamily="34" charset="0"/>
              </a:rPr>
              <a:t>)</a:t>
            </a:r>
          </a:p>
          <a:p>
            <a:pPr>
              <a:spcAft>
                <a:spcPts val="600"/>
              </a:spcAft>
              <a:defRPr/>
            </a:pPr>
            <a:r>
              <a:rPr lang="en-US" sz="100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a:latin typeface="+mn-lt"/>
              <a:cs typeface="Calibri"/>
            </a:endParaRPr>
          </a:p>
          <a:p>
            <a:pPr marL="241254" marR="5079" indent="-229191">
              <a:lnSpc>
                <a:spcPts val="3019"/>
              </a:lnSpc>
              <a:spcBef>
                <a:spcPts val="5"/>
              </a:spcBef>
              <a:buFont typeface="Arial"/>
              <a:buChar char="•"/>
              <a:tabLst>
                <a:tab pos="241889" algn="l"/>
              </a:tabLst>
            </a:pPr>
            <a:r>
              <a:rPr lang="en-US" spc="-10">
                <a:latin typeface="+mn-lt"/>
                <a:cs typeface="Calibri"/>
              </a:rPr>
              <a:t>REBUILD can be used to sort all data in the table (which is an offline operation, done one partition at a time).</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a:latin typeface="+mn-lt"/>
              </a:rPr>
              <a:t>The number of overlapping segments depends on:</a:t>
            </a:r>
          </a:p>
          <a:p>
            <a:pPr marL="0" indent="0">
              <a:buNone/>
            </a:pPr>
            <a:endParaRPr lang="en-US">
              <a:latin typeface="+mn-lt"/>
            </a:endParaRPr>
          </a:p>
          <a:p>
            <a:pPr>
              <a:buFontTx/>
              <a:buChar char="-"/>
            </a:pPr>
            <a:r>
              <a:rPr lang="en-US">
                <a:latin typeface="+mn-lt"/>
              </a:rPr>
              <a:t>The size of data to sort</a:t>
            </a:r>
          </a:p>
          <a:p>
            <a:pPr>
              <a:buFontTx/>
              <a:buChar char="-"/>
            </a:pPr>
            <a:r>
              <a:rPr lang="en-US">
                <a:latin typeface="+mn-lt"/>
              </a:rPr>
              <a:t>Available memory (use XLARGERC on a higher DWU to allow more memory for data sorting before compressing occurs)</a:t>
            </a:r>
          </a:p>
          <a:p>
            <a:pPr>
              <a:buFontTx/>
              <a:buChar char="-"/>
            </a:pPr>
            <a:r>
              <a:rPr lang="en-US">
                <a:latin typeface="+mn-lt"/>
              </a:rPr>
              <a:t>MAXDOP (create ordered CCI with MAXDOP =1  as each thread used for ordered CCI works on a subset of data and sorts it locally)</a:t>
            </a:r>
          </a:p>
          <a:p>
            <a:pPr>
              <a:buFontTx/>
              <a:buChar char="-"/>
            </a:pPr>
            <a:endParaRPr lang="en-US">
              <a:latin typeface="+mn-lt"/>
            </a:endParaRPr>
          </a:p>
          <a:p>
            <a:pPr marL="0" indent="0">
              <a:buNone/>
            </a:pPr>
            <a:r>
              <a:rPr lang="en-US">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Security baseline</a:t>
            </a:r>
          </a:p>
          <a:p>
            <a:pPr marL="281677" lvl="1" indent="0">
              <a:buNone/>
            </a:pPr>
            <a:r>
              <a:rPr lang="en-US" sz="1765">
                <a:solidFill>
                  <a:schemeClr val="tx1"/>
                </a:solidFill>
              </a:rPr>
              <a:t>Synapse Analytics security baseline</a:t>
            </a:r>
            <a:endParaRPr lang="en-US" sz="1961"/>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400787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Network and data security</a:t>
            </a:r>
          </a:p>
          <a:p>
            <a:pPr marL="281677" lvl="1" indent="0">
              <a:buNone/>
            </a:pPr>
            <a:r>
              <a:rPr lang="en-US" sz="1765">
                <a:solidFill>
                  <a:schemeClr val="tx1"/>
                </a:solidFill>
              </a:rPr>
              <a:t>Synapse Managed Virtual Network and Managed private endpoints</a:t>
            </a:r>
          </a:p>
          <a:p>
            <a:pPr marL="281677" lvl="1" indent="0">
              <a:buNone/>
            </a:pPr>
            <a:r>
              <a:rPr lang="en-US" sz="1765">
                <a:solidFill>
                  <a:schemeClr val="tx1"/>
                </a:solidFill>
              </a:rPr>
              <a:t>Securing data</a:t>
            </a: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4926" y="252629"/>
            <a:ext cx="8919399"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605159" y="2503599"/>
            <a:ext cx="4158362" cy="501846"/>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692511" y="945517"/>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55" name="Group 54">
            <a:extLst>
              <a:ext uri="{FF2B5EF4-FFF2-40B4-BE49-F238E27FC236}">
                <a16:creationId xmlns:a16="http://schemas.microsoft.com/office/drawing/2014/main" id="{116C2363-7804-49C8-8C8C-5C62A34DC5E5}"/>
              </a:ext>
            </a:extLst>
          </p:cNvPr>
          <p:cNvGrpSpPr/>
          <p:nvPr/>
        </p:nvGrpSpPr>
        <p:grpSpPr>
          <a:xfrm>
            <a:off x="2990338" y="2326660"/>
            <a:ext cx="703664" cy="703664"/>
            <a:chOff x="3943650" y="2355260"/>
            <a:chExt cx="717774" cy="717774"/>
          </a:xfrm>
        </p:grpSpPr>
        <p:sp>
          <p:nvSpPr>
            <p:cNvPr id="56" name="Oval 55">
              <a:extLst>
                <a:ext uri="{FF2B5EF4-FFF2-40B4-BE49-F238E27FC236}">
                  <a16:creationId xmlns:a16="http://schemas.microsoft.com/office/drawing/2014/main" id="{5D556A8D-4EFB-451B-96CE-519CC433E29C}"/>
                </a:ext>
              </a:extLst>
            </p:cNvPr>
            <p:cNvSpPr/>
            <p:nvPr/>
          </p:nvSpPr>
          <p:spPr bwMode="auto">
            <a:xfrm>
              <a:off x="3943650" y="2355260"/>
              <a:ext cx="717774" cy="717774"/>
            </a:xfrm>
            <a:prstGeom prst="ellipse">
              <a:avLst/>
            </a:prstGeom>
            <a:solidFill>
              <a:srgbClr val="8661C5">
                <a:lumMod val="75000"/>
              </a:srgb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sp>
          <p:nvSpPr>
            <p:cNvPr id="57" name="Freeform: Shape 56">
              <a:extLst>
                <a:ext uri="{FF2B5EF4-FFF2-40B4-BE49-F238E27FC236}">
                  <a16:creationId xmlns:a16="http://schemas.microsoft.com/office/drawing/2014/main" id="{578B9444-CC9F-483A-98DA-8A456CCD33FA}"/>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rgbClr val="8661C5">
                <a:lumMod val="60000"/>
                <a:lumOff val="40000"/>
              </a:srgbClr>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descr="Question Mark">
              <a:extLst>
                <a:ext uri="{FF2B5EF4-FFF2-40B4-BE49-F238E27FC236}">
                  <a16:creationId xmlns:a16="http://schemas.microsoft.com/office/drawing/2014/main" id="{EAE6A0B8-B1D7-43FA-85B8-11A224420C5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59" name="Graphic 58" descr="Question Mark">
              <a:extLst>
                <a:ext uri="{FF2B5EF4-FFF2-40B4-BE49-F238E27FC236}">
                  <a16:creationId xmlns:a16="http://schemas.microsoft.com/office/drawing/2014/main" id="{8C9CD468-26D7-4D89-B23A-37578474F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a:solidFill>
                  <a:schemeClr val="tx2"/>
                </a:solidFill>
              </a:rPr>
              <a:t>Overview</a:t>
            </a:r>
          </a:p>
          <a:p>
            <a:r>
              <a:rPr lang="en-US" sz="1600">
                <a:latin typeface="+mn-lt"/>
              </a:rPr>
              <a:t>Access to your Azure Synapse Analytics is blocked by the firewall.</a:t>
            </a:r>
          </a:p>
          <a:p>
            <a:pPr>
              <a:spcAft>
                <a:spcPts val="1200"/>
              </a:spcAft>
            </a:pPr>
            <a:r>
              <a:rPr lang="en-US" sz="1600">
                <a:latin typeface="+mn-lt"/>
              </a:rPr>
              <a:t>Firewall also manages virtual network rules that are based on virtual network service endpoints.</a:t>
            </a:r>
          </a:p>
          <a:p>
            <a:pPr>
              <a:spcAft>
                <a:spcPts val="1200"/>
              </a:spcAft>
            </a:pPr>
            <a:endParaRPr lang="en-US" sz="1600">
              <a:latin typeface="+mn-lt"/>
            </a:endParaRPr>
          </a:p>
          <a:p>
            <a:pPr>
              <a:spcAft>
                <a:spcPts val="1000"/>
              </a:spcAft>
            </a:pPr>
            <a:r>
              <a:rPr lang="en-US">
                <a:solidFill>
                  <a:schemeClr val="tx2"/>
                </a:solidFill>
              </a:rPr>
              <a:t>Rules</a:t>
            </a:r>
          </a:p>
          <a:p>
            <a:r>
              <a:rPr lang="en-US" sz="1600">
                <a:latin typeface="+mn-lt"/>
              </a:rPr>
              <a:t>Allow specific or range of allowed IP addresses.</a:t>
            </a:r>
          </a:p>
          <a:p>
            <a:r>
              <a:rPr lang="en-US" sz="1600">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p:txBody>
          <a:bodyPr/>
          <a:lstStyle/>
          <a:p>
            <a:r>
              <a:rPr lang="en-US"/>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452390" y="916053"/>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a:t>Managing firewall rules through REST API must be authenticated. </a:t>
            </a:r>
          </a:p>
          <a:p>
            <a:pPr>
              <a:spcBef>
                <a:spcPts val="600"/>
              </a:spcBef>
            </a:pPr>
            <a:r>
              <a:rPr lang="en-US" sz="1600">
                <a:latin typeface="+mn-lt"/>
              </a:rPr>
              <a:t>For information, see Authenticating Service Management Requests.</a:t>
            </a:r>
          </a:p>
          <a:p>
            <a:pPr>
              <a:spcBef>
                <a:spcPts val="600"/>
              </a:spcBef>
            </a:pPr>
            <a:r>
              <a:rPr lang="en-US"/>
              <a:t>Server-level rules can be created, updated, or deleted using </a:t>
            </a:r>
            <a:r>
              <a:rPr lang="en-US">
                <a:solidFill>
                  <a:schemeClr val="tx2"/>
                </a:solidFill>
                <a:ea typeface="Segoe UI Black" panose="020B0A02040204020203" pitchFamily="34" charset="0"/>
              </a:rPr>
              <a:t>REST API.</a:t>
            </a:r>
          </a:p>
          <a:p>
            <a:pPr>
              <a:spcBef>
                <a:spcPts val="600"/>
              </a:spcBef>
            </a:pPr>
            <a:r>
              <a:rPr lang="en-US"/>
              <a:t>To create or update a server-level firewall rule, execute the </a:t>
            </a:r>
            <a:r>
              <a:rPr lang="en-US">
                <a:solidFill>
                  <a:schemeClr val="tx2"/>
                </a:solidFill>
                <a:ea typeface="Segoe UI Black" panose="020B0A02040204020203" pitchFamily="34" charset="0"/>
              </a:rPr>
              <a:t>PUT</a:t>
            </a:r>
            <a:r>
              <a:rPr lang="en-US"/>
              <a:t> method. </a:t>
            </a:r>
          </a:p>
          <a:p>
            <a:pPr>
              <a:spcBef>
                <a:spcPts val="600"/>
              </a:spcBef>
            </a:pPr>
            <a:r>
              <a:rPr lang="en-US"/>
              <a:t>To remove an existing server-level firewall rule, execute the </a:t>
            </a:r>
            <a:r>
              <a:rPr lang="en-US">
                <a:solidFill>
                  <a:schemeClr val="tx2"/>
                </a:solidFill>
                <a:ea typeface="Segoe UI Black" panose="020B0A02040204020203" pitchFamily="34" charset="0"/>
              </a:rPr>
              <a:t>DELETE</a:t>
            </a:r>
            <a:r>
              <a:rPr lang="en-US"/>
              <a:t> method. </a:t>
            </a:r>
          </a:p>
          <a:p>
            <a:pPr>
              <a:spcBef>
                <a:spcPts val="600"/>
              </a:spcBef>
            </a:pPr>
            <a:r>
              <a:rPr lang="en-US"/>
              <a:t>To list firewall rules, execute the </a:t>
            </a:r>
            <a:r>
              <a:rPr lang="en-US">
                <a:solidFill>
                  <a:schemeClr val="tx2"/>
                </a:solidFill>
                <a:ea typeface="Segoe UI Black" panose="020B0A02040204020203" pitchFamily="34" charset="0"/>
              </a:rPr>
              <a:t>GET.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a:solidFill>
                  <a:srgbClr val="000000"/>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BODY</a:t>
            </a:r>
          </a:p>
          <a:p>
            <a:pPr lvl="0">
              <a:defRPr/>
            </a:pPr>
            <a:r>
              <a:rPr lang="en-US"/>
              <a:t>{ </a:t>
            </a:r>
          </a:p>
          <a:p>
            <a:pPr lvl="0">
              <a:defRPr/>
            </a:pPr>
            <a:r>
              <a:rPr lang="en-US"/>
              <a:t>  "properties": { </a:t>
            </a:r>
          </a:p>
          <a:p>
            <a:pPr lvl="0">
              <a:defRPr/>
            </a:pPr>
            <a:r>
              <a:rPr lang="en-US"/>
              <a:t>    "</a:t>
            </a:r>
            <a:r>
              <a:rPr lang="en-US" err="1"/>
              <a:t>startIpAddress</a:t>
            </a:r>
            <a:r>
              <a:rPr lang="en-US"/>
              <a:t>": "0.0.0.3", </a:t>
            </a:r>
          </a:p>
          <a:p>
            <a:pPr lvl="0">
              <a:defRPr/>
            </a:pPr>
            <a:r>
              <a:rPr lang="en-US"/>
              <a:t>    "</a:t>
            </a:r>
            <a:r>
              <a:rPr lang="en-US" err="1"/>
              <a:t>endIpAddress</a:t>
            </a:r>
            <a:r>
              <a:rPr lang="en-US"/>
              <a:t>": "0.0.0.3" </a:t>
            </a:r>
          </a:p>
          <a:p>
            <a:pPr lvl="0">
              <a:defRPr/>
            </a:pPr>
            <a:r>
              <a:rPr lang="en-US"/>
              <a:t>  } </a:t>
            </a:r>
          </a:p>
          <a:p>
            <a:pPr lvl="0">
              <a:defRPr/>
            </a:pPr>
            <a:r>
              <a:rPr lang="en-US"/>
              <a:t>}</a:t>
            </a:r>
          </a:p>
          <a:p>
            <a:pPr lvl="0">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r>
              <a:rPr lang="en-US">
                <a:solidFill>
                  <a:srgbClr val="000000"/>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lvl="0">
              <a:defRPr/>
            </a:pPr>
            <a:endParaRPr lang="en-US">
              <a:solidFill>
                <a:srgbClr val="000000"/>
              </a:solidFill>
            </a:endParaRPr>
          </a:p>
          <a:p>
            <a:pPr lvl="0">
              <a:defRPr/>
            </a:pPr>
            <a:r>
              <a:rPr lang="en-US">
                <a:solidFill>
                  <a:srgbClr val="000000"/>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a:solidFill>
                  <a:srgbClr val="0078D7"/>
                </a:solidFill>
              </a:rPr>
              <a:t>Windows PowerShell Azure cmdlets</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New-</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Get-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Set-</a:t>
            </a: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AzureRmSqlServerFirewallRule</a:t>
            </a:r>
            <a:r>
              <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 </a:t>
            </a:r>
            <a:endParaRPr lang="en-US" sz="1600">
              <a:latin typeface="Segoe UI"/>
            </a:endParaRPr>
          </a:p>
          <a:p>
            <a:pPr lvl="0"/>
            <a:r>
              <a:rPr lang="en-US">
                <a:solidFill>
                  <a:srgbClr val="0078D7"/>
                </a:solidFill>
              </a:rPr>
              <a:t>Transact SQL</a:t>
            </a:r>
          </a:p>
          <a:p>
            <a:pPr lvl="1" defTabSz="914367">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sp_set_firewall_rule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err="1">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rPr>
              <a:t>sp_delete_firewall_rule</a:t>
            </a:r>
            <a:endParaRPr lang="en-US">
              <a:gradFill>
                <a:gsLst>
                  <a:gs pos="1250">
                    <a:srgbClr val="000000"/>
                  </a:gs>
                  <a:gs pos="100000">
                    <a:srgbClr val="000000"/>
                  </a:gs>
                </a:gsLst>
                <a:lin ang="5400000" scaled="0"/>
              </a:gra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PS C:\&gt; New-</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AzureRmSqlServerFirewallRule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ResourceGroupName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myResourceGroup</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servername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FirewallRuleName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AllowSome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StartIpAddress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EndIpAddress</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EXECUTE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sp_set_firewall_rule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rPr>
              <a:t>	@name =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N'ContosoFirewallRule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a:solidFill>
                  <a:schemeClr val="tx1"/>
                </a:solidFill>
                <a:latin typeface="+mn-lt"/>
              </a:rPr>
              <a:t>Allow outbound data traffic over Synapse managed private endpoints to only approved tenants </a:t>
            </a:r>
          </a:p>
          <a:p>
            <a:pPr>
              <a:spcBef>
                <a:spcPts val="1248"/>
              </a:spcBef>
              <a:buClr>
                <a:schemeClr val="tx1"/>
              </a:buClr>
            </a:pPr>
            <a:endParaRPr lang="en-US" sz="1600">
              <a:solidFill>
                <a:schemeClr val="tx1"/>
              </a:solidFill>
              <a:latin typeface="+mn-lt"/>
            </a:endParaRPr>
          </a:p>
          <a:p>
            <a:pPr marL="0" indent="0">
              <a:spcBef>
                <a:spcPts val="1248"/>
              </a:spcBef>
              <a:buClr>
                <a:schemeClr val="tx1"/>
              </a:buClr>
              <a:buNone/>
            </a:pPr>
            <a:endParaRPr lang="en-US" sz="1400">
              <a:solidFill>
                <a:schemeClr val="tx1"/>
              </a:solidFill>
              <a:latin typeface="+mn-lt"/>
            </a:endParaRPr>
          </a:p>
        </p:txBody>
      </p:sp>
      <p:grpSp>
        <p:nvGrpSpPr>
          <p:cNvPr id="9" name="Group 8">
            <a:extLst>
              <a:ext uri="{FF2B5EF4-FFF2-40B4-BE49-F238E27FC236}">
                <a16:creationId xmlns:a16="http://schemas.microsoft.com/office/drawing/2014/main" id="{9CC21A6E-C91C-405B-8897-FEAB04CC03B0}"/>
              </a:ext>
            </a:extLst>
          </p:cNvPr>
          <p:cNvGrpSpPr/>
          <p:nvPr/>
        </p:nvGrpSpPr>
        <p:grpSpPr>
          <a:xfrm>
            <a:off x="1180736" y="1537059"/>
            <a:ext cx="5106309" cy="5249537"/>
            <a:chOff x="4100206" y="712971"/>
            <a:chExt cx="5908252" cy="5778549"/>
          </a:xfrm>
        </p:grpSpPr>
        <p:pic>
          <p:nvPicPr>
            <p:cNvPr id="5" name="Picture 4">
              <a:extLst>
                <a:ext uri="{FF2B5EF4-FFF2-40B4-BE49-F238E27FC236}">
                  <a16:creationId xmlns:a16="http://schemas.microsoft.com/office/drawing/2014/main" id="{7C87492A-B06D-4CD1-96F9-1695FE22A881}"/>
                </a:ext>
              </a:extLst>
            </p:cNvPr>
            <p:cNvPicPr>
              <a:picLocks noChangeAspect="1"/>
            </p:cNvPicPr>
            <p:nvPr/>
          </p:nvPicPr>
          <p:blipFill>
            <a:blip r:embed="rId3"/>
            <a:stretch>
              <a:fillRect/>
            </a:stretch>
          </p:blipFill>
          <p:spPr>
            <a:xfrm>
              <a:off x="4312756" y="712971"/>
              <a:ext cx="5695702" cy="5778549"/>
            </a:xfrm>
            <a:prstGeom prst="rect">
              <a:avLst/>
            </a:prstGeom>
            <a:ln>
              <a:solidFill>
                <a:schemeClr val="tx1"/>
              </a:solidFill>
            </a:ln>
          </p:spPr>
        </p:pic>
        <p:pic>
          <p:nvPicPr>
            <p:cNvPr id="7" name="Picture 6">
              <a:extLst>
                <a:ext uri="{FF2B5EF4-FFF2-40B4-BE49-F238E27FC236}">
                  <a16:creationId xmlns:a16="http://schemas.microsoft.com/office/drawing/2014/main" id="{1F303342-DE4D-4D45-AE99-5EEFFD18EBD9}"/>
                </a:ext>
              </a:extLst>
            </p:cNvPr>
            <p:cNvPicPr>
              <a:picLocks noChangeAspect="1"/>
            </p:cNvPicPr>
            <p:nvPr/>
          </p:nvPicPr>
          <p:blipFill>
            <a:blip r:embed="rId4"/>
            <a:stretch>
              <a:fillRect/>
            </a:stretch>
          </p:blipFill>
          <p:spPr>
            <a:xfrm>
              <a:off x="4100206" y="2889918"/>
              <a:ext cx="2315864" cy="309311"/>
            </a:xfrm>
            <a:prstGeom prst="rect">
              <a:avLst/>
            </a:prstGeom>
          </p:spPr>
        </p:pic>
      </p:gr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5"/>
          <a:stretch>
            <a:fillRect/>
          </a:stretch>
        </p:blipFill>
        <p:spPr>
          <a:xfrm>
            <a:off x="6947169" y="1577727"/>
            <a:ext cx="3705155" cy="5208869"/>
          </a:xfrm>
          <a:prstGeom prst="rect">
            <a:avLst/>
          </a:prstGeom>
          <a:ln>
            <a:solidFill>
              <a:schemeClr val="tx1"/>
            </a:solidFill>
          </a:ln>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9009" y="3132499"/>
            <a:ext cx="9401560" cy="984430"/>
          </a:xfrm>
        </p:spPr>
        <p:txBody>
          <a:bodyPr wrap="square" anchor="b">
            <a:normAutofit fontScale="90000"/>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6424" y="1569815"/>
            <a:ext cx="11332925" cy="1292983"/>
          </a:xfrm>
        </p:spPr>
        <p:txBody>
          <a:bodyPr/>
          <a:lstStyle/>
          <a:p>
            <a:pPr marL="0" indent="0">
              <a:spcBef>
                <a:spcPts val="1248"/>
              </a:spcBef>
              <a:buClr>
                <a:schemeClr val="tx1"/>
              </a:buClr>
              <a:buNone/>
            </a:pPr>
            <a:r>
              <a:rPr lang="en-US" sz="1600">
                <a:solidFill>
                  <a:schemeClr val="tx1"/>
                </a:solidFill>
                <a:latin typeface="+mn-lt"/>
              </a:rPr>
              <a:t>Dedicated SQL pool and serverless SQL pool use multi-tenant infrastructure that is not deployed into the Managed workspace </a:t>
            </a:r>
            <a:r>
              <a:rPr lang="en-US" sz="1600" err="1">
                <a:solidFill>
                  <a:schemeClr val="tx1"/>
                </a:solidFill>
                <a:latin typeface="+mn-lt"/>
              </a:rPr>
              <a:t>VNet</a:t>
            </a:r>
            <a:r>
              <a:rPr lang="en-US" sz="1600">
                <a:solidFill>
                  <a:schemeClr val="tx1"/>
                </a:solidFill>
                <a:latin typeface="+mn-lt"/>
              </a:rPr>
              <a:t>. </a:t>
            </a:r>
          </a:p>
          <a:p>
            <a:pPr marL="0" indent="0">
              <a:spcBef>
                <a:spcPts val="1248"/>
              </a:spcBef>
              <a:buClr>
                <a:schemeClr val="tx1"/>
              </a:buClr>
              <a:buNone/>
            </a:pPr>
            <a:r>
              <a:rPr lang="en-US" sz="1600">
                <a:solidFill>
                  <a:schemeClr val="tx1"/>
                </a:solidFill>
                <a:latin typeface="+mn-lt"/>
              </a:rPr>
              <a:t>Azure Synapse creates two managed private endpoints to dedicated SQL pool and serverless SQL pool in that workspace. Customers do not get charged for these two Managed private endpoints.</a:t>
            </a:r>
          </a:p>
        </p:txBody>
      </p:sp>
      <p:pic>
        <p:nvPicPr>
          <p:cNvPr id="2" name="Picture 1">
            <a:extLst>
              <a:ext uri="{FF2B5EF4-FFF2-40B4-BE49-F238E27FC236}">
                <a16:creationId xmlns:a16="http://schemas.microsoft.com/office/drawing/2014/main" id="{7A5C3E4A-F0B6-45F2-B250-58D9210A4EC8}"/>
              </a:ext>
            </a:extLst>
          </p:cNvPr>
          <p:cNvPicPr>
            <a:picLocks noChangeAspect="1"/>
          </p:cNvPicPr>
          <p:nvPr/>
        </p:nvPicPr>
        <p:blipFill>
          <a:blip r:embed="rId3"/>
          <a:stretch>
            <a:fillRect/>
          </a:stretch>
        </p:blipFill>
        <p:spPr>
          <a:xfrm>
            <a:off x="426424" y="3000415"/>
            <a:ext cx="8805429" cy="3506524"/>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B1BFD43-C936-4EEE-BB46-93993D43BB34}"/>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7" name="Straight Arrow Connector 6">
            <a:extLst>
              <a:ext uri="{FF2B5EF4-FFF2-40B4-BE49-F238E27FC236}">
                <a16:creationId xmlns:a16="http://schemas.microsoft.com/office/drawing/2014/main" id="{4CF223ED-A608-4FAA-B730-EC93B264EC51}"/>
              </a:ext>
            </a:extLst>
          </p:cNvPr>
          <p:cNvCxnSpPr>
            <a:cxnSpLocks/>
          </p:cNvCxnSpPr>
          <p:nvPr/>
        </p:nvCxnSpPr>
        <p:spPr>
          <a:xfrm>
            <a:off x="4298623" y="4901938"/>
            <a:ext cx="5233672" cy="77299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Synapse</a:t>
            </a:r>
          </a:p>
        </p:txBody>
      </p:sp>
      <p:pic>
        <p:nvPicPr>
          <p:cNvPr id="7" name="Picture 6">
            <a:extLst>
              <a:ext uri="{FF2B5EF4-FFF2-40B4-BE49-F238E27FC236}">
                <a16:creationId xmlns:a16="http://schemas.microsoft.com/office/drawing/2014/main" id="{88526906-7FA3-4EC2-A526-66CEAACBAE4C}"/>
              </a:ext>
            </a:extLst>
          </p:cNvPr>
          <p:cNvPicPr>
            <a:picLocks noChangeAspect="1"/>
          </p:cNvPicPr>
          <p:nvPr/>
        </p:nvPicPr>
        <p:blipFill>
          <a:blip r:embed="rId3"/>
          <a:stretch>
            <a:fillRect/>
          </a:stretch>
        </p:blipFill>
        <p:spPr>
          <a:xfrm>
            <a:off x="1628680" y="1278676"/>
            <a:ext cx="8572500" cy="5143500"/>
          </a:xfrm>
          <a:prstGeom prst="rect">
            <a:avLst/>
          </a:prstGeom>
        </p:spPr>
      </p:pic>
    </p:spTree>
    <p:extLst>
      <p:ext uri="{BB962C8B-B14F-4D97-AF65-F5344CB8AC3E}">
        <p14:creationId xmlns:p14="http://schemas.microsoft.com/office/powerpoint/2010/main" val="37437593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Azure Storage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a:gradFill>
                    <a:gsLst>
                      <a:gs pos="2917">
                        <a:schemeClr val="tx1"/>
                      </a:gs>
                      <a:gs pos="30000">
                        <a:schemeClr val="tx1"/>
                      </a:gs>
                    </a:gsLst>
                    <a:lin ang="5400000" scaled="0"/>
                  </a:gradFill>
                </a:rPr>
                <a:t>Supports up to 4 nodes for high availability and scalability</a:t>
              </a:r>
            </a:p>
            <a:p>
              <a:pPr algn="l"/>
              <a:endParaRPr lang="en-US" sz="1372">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a:t>Allowing only specific public Azure endpoints</a:t>
            </a:r>
          </a:p>
          <a:p>
            <a:pPr marL="0" indent="0">
              <a:buNone/>
            </a:pPr>
            <a:r>
              <a:rPr lang="en-US"/>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a:solidFill>
                  <a:srgbClr val="0078D7"/>
                </a:solidFill>
              </a:rPr>
              <a:t>Overview</a:t>
            </a:r>
          </a:p>
          <a:p>
            <a:pPr lvl="0">
              <a:spcBef>
                <a:spcPts val="600"/>
              </a:spcBef>
            </a:pPr>
            <a:r>
              <a:rPr lang="en-US" sz="1600">
                <a:latin typeface="Segoe UI"/>
              </a:rPr>
              <a:t>Manage user identities in one location.</a:t>
            </a:r>
          </a:p>
          <a:p>
            <a:pPr lvl="0">
              <a:spcBef>
                <a:spcPts val="600"/>
              </a:spcBef>
              <a:spcAft>
                <a:spcPts val="1200"/>
              </a:spcAft>
            </a:pPr>
            <a:r>
              <a:rPr lang="en-US" sz="1600">
                <a:latin typeface="Segoe UI"/>
              </a:rPr>
              <a:t>Enable access to Azure Synapse Analytics and other Microsoft services with Azure Active Directory user identities and groups.</a:t>
            </a:r>
          </a:p>
          <a:p>
            <a:pPr lvl="0">
              <a:spcBef>
                <a:spcPts val="600"/>
              </a:spcBef>
              <a:spcAft>
                <a:spcPts val="1200"/>
              </a:spcAft>
            </a:pPr>
            <a:endParaRPr lang="en-US" sz="1600">
              <a:latin typeface="Segoe UI"/>
            </a:endParaRPr>
          </a:p>
          <a:p>
            <a:pPr lvl="0"/>
            <a:r>
              <a:rPr lang="en-US">
                <a:solidFill>
                  <a:srgbClr val="0078D7"/>
                </a:solidFill>
              </a:rPr>
              <a:t>Benefits</a:t>
            </a:r>
          </a:p>
          <a:p>
            <a:pPr>
              <a:spcBef>
                <a:spcPts val="600"/>
              </a:spcBef>
            </a:pPr>
            <a:r>
              <a:rPr lang="en-US" sz="1600">
                <a:latin typeface="Segoe UI"/>
              </a:rPr>
              <a:t>Enables management of database permissions by using external Azure Active Directory groups</a:t>
            </a:r>
          </a:p>
          <a:p>
            <a:pPr lvl="0">
              <a:spcBef>
                <a:spcPts val="600"/>
              </a:spcBef>
            </a:pPr>
            <a:r>
              <a:rPr lang="en-US" sz="1600">
                <a:latin typeface="Segoe UI"/>
              </a:rPr>
              <a:t>Allows password rotation in a single place</a:t>
            </a:r>
          </a:p>
          <a:p>
            <a:pPr>
              <a:spcBef>
                <a:spcPts val="600"/>
              </a:spcBef>
            </a:pPr>
            <a:r>
              <a:rPr lang="en-US" sz="1600">
                <a:latin typeface="Segoe UI"/>
              </a:rPr>
              <a:t>Alternative to SQL Server authentication</a:t>
            </a:r>
          </a:p>
          <a:p>
            <a:pPr lvl="0">
              <a:spcBef>
                <a:spcPts val="600"/>
              </a:spcBef>
            </a:pPr>
            <a:r>
              <a:rPr lang="en-US" sz="1600">
                <a:latin typeface="Segoe UI"/>
              </a:rPr>
              <a:t>Eliminates the need to store passwords</a:t>
            </a:r>
            <a:endParaRPr lang="en-US" sz="160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a:solidFill>
                  <a:srgbClr val="0078D7"/>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On-premises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961" dirty="0">
                <a:solidFill>
                  <a:srgbClr val="0000FF"/>
                </a:solidFill>
                <a:latin typeface="Calibri" panose="020F0502020204030204" pitchFamily="34" charset="0"/>
                <a:cs typeface="Calibri" panose="020F0502020204030204" pitchFamily="34" charset="0"/>
              </a:rPr>
              <a:t>CREATE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TABLE</a:t>
            </a: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dbo.OrderTable</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INT</a:t>
            </a:r>
            <a:r>
              <a:rPr lang="en-US" sz="1961" dirty="0">
                <a:solidFill>
                  <a:srgbClr val="000000"/>
                </a:solidFill>
                <a:latin typeface="Calibri" panose="020F0502020204030204" pitchFamily="34" charset="0"/>
                <a:cs typeface="Calibri" panose="020F0502020204030204" pitchFamily="34" charset="0"/>
              </a:rPr>
              <a:t> NOT NULL</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Date     </a:t>
            </a:r>
            <a:r>
              <a:rPr lang="en-US" sz="1961" dirty="0" err="1">
                <a:solidFill>
                  <a:srgbClr val="0000FF"/>
                </a:solidFill>
                <a:latin typeface="Calibri" panose="020F0502020204030204" pitchFamily="34" charset="0"/>
                <a:cs typeface="Calibri" panose="020F0502020204030204" pitchFamily="34" charset="0"/>
              </a:rPr>
              <a:t>DATE</a:t>
            </a:r>
            <a:r>
              <a:rPr lang="en-US" sz="1961"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Name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Country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WITH</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CLUSTERED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COLUMNSTORE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INDEX</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DISTRIBUTION</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HASH</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a:t>
            </a: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808080"/>
                </a:solidFill>
                <a:latin typeface="Calibri" panose="020F0502020204030204" pitchFamily="34" charset="0"/>
                <a:cs typeface="Calibri" panose="020F0502020204030204" pitchFamily="34" charset="0"/>
              </a:rPr>
              <a:t>		  ROUND ROBIN |</a:t>
            </a:r>
          </a:p>
          <a:p>
            <a:pPr defTabSz="914225">
              <a:defRPr/>
            </a:pPr>
            <a:r>
              <a:rPr lang="en-US" sz="1961" dirty="0">
                <a:solidFill>
                  <a:srgbClr val="808080"/>
                </a:solidFill>
                <a:latin typeface="Calibri" panose="020F0502020204030204" pitchFamily="34" charset="0"/>
                <a:cs typeface="Calibri" panose="020F0502020204030204" pitchFamily="34" charset="0"/>
              </a:rPr>
              <a:t>		  REPLICATED</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endParaRPr lang="en-US" sz="1961"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accent5"/>
                </a:solidFill>
              </a:rPr>
              <a:t>Round-robin distributed</a:t>
            </a:r>
          </a:p>
          <a:p>
            <a:pPr lvl="1">
              <a:spcAft>
                <a:spcPts val="1200"/>
              </a:spcAft>
            </a:pPr>
            <a:r>
              <a:rPr lang="en-US" sz="1961" dirty="0">
                <a:solidFill>
                  <a:schemeClr val="bg1"/>
                </a:solidFill>
              </a:rPr>
              <a:t>Distributes table rows evenly across all distributions at random.</a:t>
            </a:r>
          </a:p>
          <a:p>
            <a:r>
              <a:rPr lang="en-US" sz="2353" dirty="0">
                <a:solidFill>
                  <a:schemeClr val="accent5"/>
                </a:solidFill>
              </a:rPr>
              <a:t>Hash distributed</a:t>
            </a:r>
          </a:p>
          <a:p>
            <a:pPr lvl="1">
              <a:spcAft>
                <a:spcPts val="1200"/>
              </a:spcAft>
            </a:pPr>
            <a:r>
              <a:rPr lang="en-US" sz="1961" dirty="0">
                <a:solidFill>
                  <a:schemeClr val="bg1"/>
                </a:solidFill>
              </a:rPr>
              <a:t>Distributes table rows across the Compute nodes by using a deterministic hash function to assign each row to one distribution.</a:t>
            </a:r>
          </a:p>
          <a:p>
            <a:r>
              <a:rPr lang="en-US" sz="2353" dirty="0">
                <a:solidFill>
                  <a:schemeClr val="accent5"/>
                </a:solidFill>
              </a:rPr>
              <a:t>Replicated</a:t>
            </a:r>
          </a:p>
          <a:p>
            <a:pPr lvl="1"/>
            <a:r>
              <a:rPr lang="en-US" sz="1961" dirty="0">
                <a:solidFill>
                  <a:schemeClr val="bg1"/>
                </a:solidFill>
              </a:rPr>
              <a:t>Full copy of table accessible on each distribution.</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dirty="0">
                <a:solidFill>
                  <a:schemeClr val="bg1"/>
                </a:solidFill>
              </a:rPr>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4" y="222584"/>
            <a:ext cx="11336039" cy="739343"/>
          </a:xfrm>
        </p:spPr>
        <p:txBody>
          <a:bodyPr/>
          <a:lstStyle/>
          <a:p>
            <a:r>
              <a:rPr lang="en-US"/>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50981"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659927" y="1802823"/>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23811" cy="1029454"/>
          </a:xfrm>
          <a:prstGeom prst="bentConnector3">
            <a:avLst>
              <a:gd name="adj1" fmla="val 17001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a:t>Implicit authentication </a:t>
            </a:r>
            <a:r>
              <a:rPr lang="en-US" sz="1600"/>
              <a:t>- </a:t>
            </a:r>
            <a:r>
              <a:rPr lang="en-US" sz="1400"/>
              <a:t>User provides login credentials once to access Azure Synapse Workspace</a:t>
            </a:r>
          </a:p>
          <a:p>
            <a:pPr marL="0" lvl="1">
              <a:lnSpc>
                <a:spcPct val="110000"/>
              </a:lnSpc>
              <a:spcAft>
                <a:spcPts val="600"/>
              </a:spcAft>
            </a:pPr>
            <a:r>
              <a:rPr lang="en-US" sz="1600" b="1"/>
              <a:t>AAD authentication </a:t>
            </a:r>
            <a:r>
              <a:rPr lang="en-US" sz="1600"/>
              <a:t>- </a:t>
            </a:r>
            <a:r>
              <a:rPr lang="en-US" sz="1400"/>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a:t>ADLS Gen2</a:t>
            </a:r>
          </a:p>
          <a:p>
            <a:pPr marL="342900" lvl="1" indent="-342900">
              <a:lnSpc>
                <a:spcPct val="110000"/>
              </a:lnSpc>
              <a:spcAft>
                <a:spcPts val="600"/>
              </a:spcAft>
              <a:buAutoNum type="arabicPeriod"/>
            </a:pPr>
            <a:r>
              <a:rPr lang="en-US" sz="1400"/>
              <a:t>Azure Synapse Analytics</a:t>
            </a:r>
          </a:p>
          <a:p>
            <a:pPr marL="342900" lvl="1" indent="-342900">
              <a:lnSpc>
                <a:spcPct val="110000"/>
              </a:lnSpc>
              <a:spcAft>
                <a:spcPts val="600"/>
              </a:spcAft>
              <a:buAutoNum type="arabicPeriod"/>
            </a:pPr>
            <a:r>
              <a:rPr lang="en-US" sz="1400"/>
              <a:t>Power BI</a:t>
            </a:r>
          </a:p>
          <a:p>
            <a:pPr marL="342900" lvl="1" indent="-342900">
              <a:lnSpc>
                <a:spcPct val="110000"/>
              </a:lnSpc>
              <a:spcAft>
                <a:spcPts val="600"/>
              </a:spcAft>
              <a:buAutoNum type="arabicPeriod"/>
            </a:pPr>
            <a:r>
              <a:rPr lang="en-US" sz="1400"/>
              <a:t>Spark – Spark Livy API</a:t>
            </a:r>
          </a:p>
          <a:p>
            <a:pPr marL="342900" lvl="1" indent="-342900">
              <a:lnSpc>
                <a:spcPct val="110000"/>
              </a:lnSpc>
              <a:spcAft>
                <a:spcPts val="600"/>
              </a:spcAft>
              <a:buAutoNum type="arabicPeriod"/>
            </a:pPr>
            <a:r>
              <a:rPr lang="en-US" sz="1400"/>
              <a:t>management.azure.com – resource provisioning </a:t>
            </a:r>
          </a:p>
          <a:p>
            <a:pPr marL="342900" lvl="1" indent="-342900">
              <a:lnSpc>
                <a:spcPct val="110000"/>
              </a:lnSpc>
              <a:spcAft>
                <a:spcPts val="600"/>
              </a:spcAft>
              <a:buAutoNum type="arabicPeriod"/>
            </a:pPr>
            <a:r>
              <a:rPr lang="en-US" sz="1400"/>
              <a:t>Develop artifacts – dev.workspace.net</a:t>
            </a:r>
          </a:p>
          <a:p>
            <a:pPr marL="342900" lvl="1" indent="-342900">
              <a:lnSpc>
                <a:spcPct val="110000"/>
              </a:lnSpc>
              <a:spcAft>
                <a:spcPts val="600"/>
              </a:spcAft>
              <a:buAutoNum type="arabicPeriod"/>
            </a:pPr>
            <a:r>
              <a:rPr lang="en-US" sz="1400"/>
              <a:t>Graph endpoints</a:t>
            </a:r>
          </a:p>
          <a:p>
            <a:pPr marL="0" lvl="1">
              <a:lnSpc>
                <a:spcPct val="110000"/>
              </a:lnSpc>
              <a:spcAft>
                <a:spcPts val="600"/>
              </a:spcAft>
            </a:pPr>
            <a:r>
              <a:rPr lang="en-US" sz="1600" b="1"/>
              <a:t>MSI authentication  </a:t>
            </a:r>
            <a:r>
              <a:rPr lang="en-US" sz="1600"/>
              <a:t>- </a:t>
            </a:r>
            <a:r>
              <a:rPr lang="en-US" sz="1400"/>
              <a:t>Orchestration uses workspace MSI auth for automation</a:t>
            </a:r>
          </a:p>
          <a:p>
            <a:pPr marL="0" lvl="1">
              <a:lnSpc>
                <a:spcPct val="110000"/>
              </a:lnSpc>
              <a:spcAft>
                <a:spcPts val="600"/>
              </a:spcAft>
            </a:pPr>
            <a:endParaRPr lang="en-US" sz="1600"/>
          </a:p>
          <a:p>
            <a:endParaRPr lang="en-US"/>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a:solidFill>
                  <a:schemeClr val="tx2"/>
                </a:solidFill>
                <a:latin typeface="+mj-lt"/>
              </a:rPr>
              <a:t>Overview</a:t>
            </a:r>
          </a:p>
          <a:p>
            <a:pPr>
              <a:lnSpc>
                <a:spcPct val="110000"/>
              </a:lnSpc>
              <a:spcBef>
                <a:spcPts val="600"/>
              </a:spcBef>
              <a:spcAft>
                <a:spcPts val="600"/>
              </a:spcAft>
            </a:pPr>
            <a:r>
              <a:rPr lang="en-US" sz="1600">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338291" y="55638"/>
            <a:ext cx="6474097" cy="758022"/>
          </a:xfrm>
        </p:spPr>
        <p:txBody>
          <a:bodyPr/>
          <a:lstStyle/>
          <a:p>
            <a:r>
              <a:rPr lang="en-US"/>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Enterprise-grade security model enables you to control who can access data.</a:t>
            </a:r>
          </a:p>
          <a:p>
            <a:pPr>
              <a:lnSpc>
                <a:spcPct val="100000"/>
              </a:lnSpc>
              <a:spcAft>
                <a:spcPts val="600"/>
              </a:spcAft>
            </a:pPr>
            <a:endParaRPr lang="en-US" sz="1600">
              <a:solidFill>
                <a:schemeClr val="tx1"/>
              </a:solidFill>
            </a:endParaRPr>
          </a:p>
          <a:p>
            <a:pPr>
              <a:lnSpc>
                <a:spcPct val="100000"/>
              </a:lnSpc>
              <a:spcAft>
                <a:spcPts val="600"/>
              </a:spcAft>
            </a:pPr>
            <a:r>
              <a:rPr lang="en-US" sz="1800">
                <a:solidFill>
                  <a:schemeClr val="tx2"/>
                </a:solidFill>
                <a:latin typeface="+mj-lt"/>
              </a:rPr>
              <a:t>Benefits</a:t>
            </a:r>
          </a:p>
          <a:p>
            <a:pPr marL="285750" indent="-285750">
              <a:lnSpc>
                <a:spcPct val="100000"/>
              </a:lnSpc>
              <a:spcAft>
                <a:spcPts val="600"/>
              </a:spcAft>
              <a:buFontTx/>
              <a:buChar char="-"/>
            </a:pPr>
            <a:r>
              <a:rPr lang="en-US" sz="1600">
                <a:solidFill>
                  <a:schemeClr val="tx1"/>
                </a:solidFill>
              </a:rPr>
              <a:t>Use Azure Active Directory users or native SQL logins.</a:t>
            </a:r>
          </a:p>
          <a:p>
            <a:pPr marL="285750" indent="-285750">
              <a:lnSpc>
                <a:spcPct val="100000"/>
              </a:lnSpc>
              <a:spcAft>
                <a:spcPts val="600"/>
              </a:spcAft>
              <a:buFontTx/>
              <a:buChar char="-"/>
            </a:pPr>
            <a:r>
              <a:rPr lang="en-US" sz="1600">
                <a:solidFill>
                  <a:schemeClr val="tx1"/>
                </a:solidFill>
              </a:rPr>
              <a:t>SAS tokens, AAD or workspace identity access</a:t>
            </a:r>
          </a:p>
          <a:p>
            <a:pPr marL="285750" indent="-285750">
              <a:lnSpc>
                <a:spcPct val="100000"/>
              </a:lnSpc>
              <a:spcAft>
                <a:spcPts val="600"/>
              </a:spcAft>
              <a:buFontTx/>
              <a:buChar char="-"/>
            </a:pPr>
            <a:r>
              <a:rPr lang="en-US" sz="1600">
                <a:solidFill>
                  <a:schemeClr val="tx1"/>
                </a:solidFill>
              </a:rPr>
              <a:t>Specify access methods in credential</a:t>
            </a:r>
          </a:p>
          <a:p>
            <a:pPr marL="285750" indent="-285750">
              <a:lnSpc>
                <a:spcPct val="100000"/>
              </a:lnSpc>
              <a:spcAft>
                <a:spcPts val="600"/>
              </a:spcAft>
              <a:buFontTx/>
              <a:buChar char="-"/>
            </a:pPr>
            <a:r>
              <a:rPr lang="en-US" sz="1600">
                <a:solidFill>
                  <a:schemeClr val="tx1"/>
                </a:solidFill>
              </a:rPr>
              <a:t>Grant access to storage by referencing storage credential</a:t>
            </a:r>
          </a:p>
          <a:p>
            <a:pPr marL="285750" indent="-285750">
              <a:lnSpc>
                <a:spcPct val="100000"/>
              </a:lnSpc>
              <a:spcAft>
                <a:spcPts val="600"/>
              </a:spcAft>
              <a:buFontTx/>
              <a:buChar char="-"/>
            </a:pPr>
            <a:r>
              <a:rPr lang="en-US" sz="1600">
                <a:solidFill>
                  <a:schemeClr val="tx1"/>
                </a:solidFill>
              </a:rPr>
              <a:t>Enable some logins to access external tables </a:t>
            </a:r>
          </a:p>
          <a:p>
            <a:pPr marL="285750" indent="-285750">
              <a:lnSpc>
                <a:spcPct val="100000"/>
              </a:lnSpc>
              <a:spcAft>
                <a:spcPts val="600"/>
              </a:spcAft>
              <a:buFontTx/>
              <a:buChar char="-"/>
            </a:pPr>
            <a:r>
              <a:rPr lang="en-US" sz="1600">
                <a:solidFill>
                  <a:schemeClr val="tx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ln>
            <a:solidFill>
              <a:schemeClr val="bg2">
                <a:lumMod val="50000"/>
              </a:schemeClr>
            </a:solidFill>
          </a:ln>
        </p:spPr>
        <p:txBody>
          <a:bodyPr wrap="square">
            <a:spAutoFit/>
          </a:bodyPr>
          <a:lstStyle/>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err="1">
                <a:solidFill>
                  <a:srgbClr val="339933"/>
                </a:solidFill>
                <a:highlight>
                  <a:srgbClr val="FFFFFF"/>
                </a:highlight>
                <a:latin typeface="Calibri" panose="020F0502020204030204" pitchFamily="34" charset="0"/>
                <a:cs typeface="Calibri" panose="020F0502020204030204" pitchFamily="34" charset="0"/>
              </a:rPr>
              <a:t>a</a:t>
            </a:r>
            <a:r>
              <a:rPr lang="en-US" sz="120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 </a:t>
            </a:r>
            <a:r>
              <a:rPr lang="en-US" sz="1200" b="0" i="0">
                <a:solidFill>
                  <a:srgbClr val="0101FD"/>
                </a:solidFill>
                <a:effectLst/>
                <a:latin typeface="SFMono-Regular"/>
              </a:rPr>
              <a:t>FROM</a:t>
            </a:r>
            <a:r>
              <a:rPr lang="en-US" sz="1200" b="0" i="0">
                <a:solidFill>
                  <a:srgbClr val="171717"/>
                </a:solidFill>
                <a:effectLst/>
                <a:latin typeface="SFMono-Regular"/>
              </a:rPr>
              <a:t> </a:t>
            </a:r>
            <a:r>
              <a:rPr lang="en-US" sz="1200" b="0" i="0">
                <a:solidFill>
                  <a:srgbClr val="0101FD"/>
                </a:solidFill>
                <a:effectLst/>
                <a:latin typeface="SFMono-Regular"/>
              </a:rPr>
              <a:t>EXTERNAL</a:t>
            </a:r>
            <a:r>
              <a:rPr lang="en-US" sz="1200" b="0" i="0">
                <a:solidFill>
                  <a:srgbClr val="171717"/>
                </a:solidFill>
                <a:effectLst/>
                <a:latin typeface="SFMono-Regular"/>
              </a:rPr>
              <a:t> PROVIDER;</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a:solidFill>
                  <a:srgbClr val="0101FD"/>
                </a:solidFill>
                <a:effectLst/>
                <a:latin typeface="SFMono-Regular"/>
              </a:rPr>
              <a:t>use</a:t>
            </a:r>
            <a:r>
              <a:rPr lang="en-US" sz="1200" b="0" i="0">
                <a:solidFill>
                  <a:srgbClr val="171717"/>
                </a:solidFill>
                <a:effectLst/>
                <a:latin typeface="SFMono-Regular"/>
              </a:rPr>
              <a:t> </a:t>
            </a:r>
            <a:r>
              <a:rPr lang="en-US" sz="1200" b="0" i="0" err="1">
                <a:solidFill>
                  <a:srgbClr val="171717"/>
                </a:solidFill>
                <a:effectLst/>
                <a:latin typeface="SFMono-Regular"/>
              </a:rPr>
              <a:t>yourdb</a:t>
            </a:r>
            <a:r>
              <a:rPr lang="en-US" sz="1200" b="0" i="0">
                <a:solidFill>
                  <a:srgbClr val="171717"/>
                </a:solidFill>
                <a:effectLst/>
                <a:latin typeface="SFMono-Regular"/>
              </a:rPr>
              <a:t> </a:t>
            </a:r>
            <a:r>
              <a:rPr lang="en-US" sz="1200" b="0" i="0">
                <a:solidFill>
                  <a:srgbClr val="008000"/>
                </a:solidFill>
                <a:effectLst/>
                <a:latin typeface="SFMono-Regular"/>
              </a:rPr>
              <a:t>-- Use your DB name</a:t>
            </a:r>
          </a:p>
          <a:p>
            <a:pPr lvl="0">
              <a:defRPr/>
            </a:pPr>
            <a:r>
              <a:rPr lang="en-US" sz="1200" b="0" i="0">
                <a:solidFill>
                  <a:srgbClr val="0101FD"/>
                </a:solidFill>
                <a:effectLst/>
                <a:latin typeface="SFMono-Regular"/>
              </a:rPr>
              <a:t>go</a:t>
            </a:r>
          </a:p>
          <a:p>
            <a:pPr lvl="0">
              <a:defRPr/>
            </a:pPr>
            <a:r>
              <a:rPr lang="en-US" sz="1200" b="0" i="0">
                <a:solidFill>
                  <a:srgbClr val="0101FD"/>
                </a:solidFill>
                <a:effectLst/>
                <a:latin typeface="SFMono-Regular"/>
              </a:rPr>
              <a:t>CREATE</a:t>
            </a:r>
            <a:r>
              <a:rPr lang="en-US" sz="1200" b="0" i="0">
                <a:solidFill>
                  <a:srgbClr val="171717"/>
                </a:solidFill>
                <a:effectLst/>
                <a:latin typeface="SFMono-Regular"/>
              </a:rPr>
              <a:t> </a:t>
            </a:r>
            <a:r>
              <a:rPr lang="en-US" sz="1200" b="0" i="0">
                <a:solidFill>
                  <a:srgbClr val="0101FD"/>
                </a:solidFill>
                <a:effectLst/>
                <a:latin typeface="SFMono-Regular"/>
              </a:rPr>
              <a:t>USER</a:t>
            </a:r>
            <a:r>
              <a:rPr lang="en-US" sz="1200" b="0" i="0">
                <a:solidFill>
                  <a:srgbClr val="171717"/>
                </a:solidFill>
                <a:effectLst/>
                <a:latin typeface="SFMono-Regular"/>
              </a:rPr>
              <a:t> </a:t>
            </a:r>
            <a:r>
              <a:rPr lang="en-US" sz="1200" b="0" i="0">
                <a:solidFill>
                  <a:srgbClr val="0101FD"/>
                </a:solidFill>
                <a:effectLst/>
                <a:latin typeface="SFMono-Regular"/>
              </a:rPr>
              <a:t>alias</a:t>
            </a:r>
            <a:r>
              <a:rPr lang="en-US" sz="1200" b="0" i="0">
                <a:solidFill>
                  <a:srgbClr val="171717"/>
                </a:solidFill>
                <a:effectLst/>
                <a:latin typeface="SFMono-Regular"/>
              </a:rPr>
              <a:t> </a:t>
            </a:r>
            <a:r>
              <a:rPr lang="en-US" sz="1200" b="0" i="0">
                <a:solidFill>
                  <a:srgbClr val="0101FD"/>
                </a:solidFill>
                <a:effectLst/>
                <a:latin typeface="SFMono-Regular"/>
              </a:rPr>
              <a:t>FROM</a:t>
            </a:r>
            <a:r>
              <a:rPr lang="en-US" sz="1200" b="0" i="0">
                <a:solidFill>
                  <a:srgbClr val="171717"/>
                </a:solidFill>
                <a:effectLst/>
                <a:latin typeface="SFMono-Regular"/>
              </a:rPr>
              <a:t> LOGIN [</a:t>
            </a:r>
            <a:r>
              <a:rPr lang="en-US" sz="1200" b="0" i="0">
                <a:solidFill>
                  <a:srgbClr val="0101FD"/>
                </a:solidFill>
                <a:effectLst/>
                <a:latin typeface="SFMono-Regular"/>
              </a:rPr>
              <a:t>alias</a:t>
            </a:r>
            <a:r>
              <a:rPr lang="en-US" sz="1200" b="0" i="0">
                <a:solidFill>
                  <a:srgbClr val="171717"/>
                </a:solidFill>
                <a:effectLst/>
                <a:latin typeface="SFMono-Regular"/>
              </a:rPr>
              <a:t>@domain.com];</a:t>
            </a:r>
          </a:p>
          <a:p>
            <a:pPr lvl="0">
              <a:defRPr/>
            </a:pPr>
            <a:endParaRPr lang="en-US" sz="1200" b="0" i="0">
              <a:solidFill>
                <a:srgbClr val="171717"/>
              </a:solidFill>
              <a:effectLst/>
              <a:latin typeface="SFMono-Regular"/>
            </a:endParaRPr>
          </a:p>
          <a:p>
            <a:pPr lvl="0">
              <a:defRPr/>
            </a:pPr>
            <a:r>
              <a:rPr lang="en-US" sz="120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a:solidFill>
                  <a:srgbClr val="0000FF"/>
                </a:solidFill>
                <a:highlight>
                  <a:srgbClr val="FFFFFF"/>
                </a:highlight>
                <a:latin typeface="Calibri" panose="020F0502020204030204" pitchFamily="34" charset="0"/>
                <a:cs typeface="Calibri" panose="020F0502020204030204" pitchFamily="34" charset="0"/>
              </a:rPr>
              <a:t>,</a:t>
            </a:r>
            <a:br>
              <a:rPr lang="en-US" sz="1200">
                <a:solidFill>
                  <a:srgbClr val="0000FF"/>
                </a:solidFill>
                <a:highlight>
                  <a:srgbClr val="FFFFFF"/>
                </a:highlight>
                <a:latin typeface="Calibri" panose="020F0502020204030204" pitchFamily="34" charset="0"/>
                <a:cs typeface="Calibri" panose="020F0502020204030204" pitchFamily="34" charset="0"/>
              </a:rPr>
            </a:br>
            <a:r>
              <a:rPr lang="en-US" sz="1200">
                <a:solidFill>
                  <a:srgbClr val="0000FF"/>
                </a:solidFill>
                <a:highlight>
                  <a:srgbClr val="FFFFFF"/>
                </a:highlight>
                <a:latin typeface="Calibri" panose="020F0502020204030204" pitchFamily="34" charset="0"/>
                <a:cs typeface="Calibri" panose="020F0502020204030204" pitchFamily="34" charset="0"/>
              </a:rPr>
              <a:t>           SECRET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sv</a:t>
            </a:r>
            <a:r>
              <a:rPr lang="en-US" sz="1200">
                <a:solidFill>
                  <a:srgbClr val="FF0000"/>
                </a:solidFill>
                <a:highlight>
                  <a:srgbClr val="FFFFFF"/>
                </a:highlight>
                <a:latin typeface="Calibri" panose="020F0502020204030204" pitchFamily="34" charset="0"/>
                <a:cs typeface="Calibri" panose="020F0502020204030204" pitchFamily="34" charset="0"/>
              </a:rPr>
              <a:t>=2014-02-14&amp;sr=</a:t>
            </a:r>
            <a:r>
              <a:rPr lang="en-US" sz="1200" err="1">
                <a:solidFill>
                  <a:srgbClr val="FF0000"/>
                </a:solidFill>
                <a:highlight>
                  <a:srgbClr val="FFFFFF"/>
                </a:highlight>
                <a:latin typeface="Calibri" panose="020F0502020204030204" pitchFamily="34" charset="0"/>
                <a:cs typeface="Calibri" panose="020F0502020204030204" pitchFamily="34" charset="0"/>
              </a:rPr>
              <a:t>b&amp;si</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‘login1’</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a:solidFill>
                  <a:srgbClr val="0000FF"/>
                </a:solidFill>
                <a:highlight>
                  <a:srgbClr val="FFFFFF"/>
                </a:highlight>
                <a:latin typeface="Calibri" panose="020F0502020204030204" pitchFamily="34" charset="0"/>
                <a:cs typeface="Calibri" panose="020F0502020204030204" pitchFamily="34" charset="0"/>
              </a:rPr>
              <a:t>GRANT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a:solidFill>
                  <a:srgbClr val="00000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TO</a:t>
            </a: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LOGIN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‘login2’</a:t>
            </a:r>
            <a:endParaRPr lang="en-US" sz="120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DB1C-A7FB-4B91-8F59-0F49CB4E306A}"/>
              </a:ext>
            </a:extLst>
          </p:cNvPr>
          <p:cNvSpPr>
            <a:spLocks noGrp="1"/>
          </p:cNvSpPr>
          <p:nvPr>
            <p:ph type="title"/>
          </p:nvPr>
        </p:nvSpPr>
        <p:spPr/>
        <p:txBody>
          <a:bodyPr/>
          <a:lstStyle/>
          <a:p>
            <a:r>
              <a:rPr lang="en-US" dirty="0"/>
              <a:t>Threat Detection</a:t>
            </a:r>
          </a:p>
        </p:txBody>
      </p:sp>
      <p:graphicFrame>
        <p:nvGraphicFramePr>
          <p:cNvPr id="5" name="Diagram 4">
            <a:extLst>
              <a:ext uri="{FF2B5EF4-FFF2-40B4-BE49-F238E27FC236}">
                <a16:creationId xmlns:a16="http://schemas.microsoft.com/office/drawing/2014/main" id="{A2739F43-0E18-466F-B019-19418A2C5C34}"/>
              </a:ext>
            </a:extLst>
          </p:cNvPr>
          <p:cNvGraphicFramePr/>
          <p:nvPr>
            <p:extLst>
              <p:ext uri="{D42A27DB-BD31-4B8C-83A1-F6EECF244321}">
                <p14:modId xmlns:p14="http://schemas.microsoft.com/office/powerpoint/2010/main" val="427361700"/>
              </p:ext>
            </p:extLst>
          </p:nvPr>
        </p:nvGraphicFramePr>
        <p:xfrm>
          <a:off x="2032000" y="1448554"/>
          <a:ext cx="7646154" cy="46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55497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latin typeface="Segoe UI"/>
                <a:cs typeface="Segoe UI" panose="020B0502040204020203" pitchFamily="34" charset="0"/>
              </a:rPr>
              <a:t>(1) Turn on SQL Auditing</a:t>
            </a:r>
          </a:p>
          <a:p>
            <a:pPr defTabSz="932574">
              <a:defRPr/>
            </a:pPr>
            <a:r>
              <a:rPr lang="en-US" sz="980" kern="0">
                <a:latin typeface="Segoe UI"/>
                <a:cs typeface="Segoe UI" panose="020B0502040204020203" pitchFamily="34" charset="0"/>
              </a:rPr>
              <a:t>(2</a:t>
            </a:r>
            <a:r>
              <a:rPr lang="en-US" sz="980" kern="0">
                <a:cs typeface="Segoe UI" panose="020B0502040204020203" pitchFamily="34" charset="0"/>
              </a:rPr>
              <a:t>) Analyze audit log</a:t>
            </a:r>
            <a:endParaRPr lang="en-US" sz="980" kern="0">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805896"/>
          </a:xfrm>
        </p:spPr>
        <p:txBody>
          <a:bodyPr/>
          <a:lstStyle/>
          <a:p>
            <a:pPr marL="285750" lvl="0" indent="-285750">
              <a:spcAft>
                <a:spcPts val="2000"/>
              </a:spcAft>
              <a:buFont typeface="Wingdings" panose="05000000000000000000" pitchFamily="2" charset="2"/>
              <a:buChar char="ü"/>
            </a:pPr>
            <a:r>
              <a:rPr lang="en-US"/>
              <a:t>Configurable via audit policy </a:t>
            </a:r>
          </a:p>
          <a:p>
            <a:pPr marL="285750" lvl="0" indent="-285750">
              <a:spcAft>
                <a:spcPts val="600"/>
              </a:spcAft>
              <a:buFont typeface="Wingdings" panose="05000000000000000000" pitchFamily="2" charset="2"/>
              <a:buChar char="ü"/>
            </a:pPr>
            <a:r>
              <a:rPr lang="en-US"/>
              <a:t>SQL audit logs can reside in </a:t>
            </a:r>
          </a:p>
          <a:p>
            <a:pPr marL="594360" lvl="0" indent="-228600">
              <a:spcAft>
                <a:spcPts val="600"/>
              </a:spcAft>
              <a:buFont typeface="Arial" panose="020B0604020202020204" pitchFamily="34" charset="0"/>
              <a:buChar char="•"/>
            </a:pPr>
            <a:r>
              <a:rPr lang="en-US" sz="1400"/>
              <a:t>Azure </a:t>
            </a:r>
            <a:r>
              <a:rPr lang="en-US" sz="1400">
                <a:solidFill>
                  <a:schemeClr val="tx2"/>
                </a:solidFill>
              </a:rPr>
              <a:t>Storage account</a:t>
            </a:r>
          </a:p>
          <a:p>
            <a:pPr marL="594360" lvl="0" indent="-228600">
              <a:spcAft>
                <a:spcPts val="600"/>
              </a:spcAft>
              <a:buFont typeface="Arial" panose="020B0604020202020204" pitchFamily="34" charset="0"/>
              <a:buChar char="•"/>
            </a:pPr>
            <a:r>
              <a:rPr lang="en-US" sz="1400"/>
              <a:t>Azure Log Analytics </a:t>
            </a:r>
          </a:p>
          <a:p>
            <a:pPr marL="594360" lvl="0" indent="-228600">
              <a:spcAft>
                <a:spcPts val="2000"/>
              </a:spcAft>
              <a:buFont typeface="Arial" panose="020B0604020202020204" pitchFamily="34" charset="0"/>
              <a:buChar char="•"/>
            </a:pPr>
            <a:r>
              <a:rPr lang="en-US" sz="1400"/>
              <a:t>Azure Event Hubs</a:t>
            </a:r>
          </a:p>
          <a:p>
            <a:pPr marL="285750" lvl="0" indent="-285750">
              <a:spcAft>
                <a:spcPts val="600"/>
              </a:spcAft>
              <a:buFont typeface="Wingdings" panose="05000000000000000000" pitchFamily="2" charset="2"/>
              <a:buChar char="ü"/>
            </a:pPr>
            <a:r>
              <a:rPr lang="en-US"/>
              <a:t>Rich set of tools for  </a:t>
            </a:r>
          </a:p>
          <a:p>
            <a:pPr marL="594360" lvl="0" indent="-228600">
              <a:spcAft>
                <a:spcPts val="600"/>
              </a:spcAft>
              <a:buClr>
                <a:schemeClr val="tx1"/>
              </a:buClr>
              <a:buFont typeface="Arial" panose="020B0604020202020204" pitchFamily="34" charset="0"/>
              <a:buChar char="•"/>
            </a:pPr>
            <a:r>
              <a:rPr lang="en-US" sz="1400">
                <a:solidFill>
                  <a:schemeClr val="tx2"/>
                </a:solidFill>
              </a:rPr>
              <a:t>Investigating</a:t>
            </a:r>
            <a:r>
              <a:rPr lang="en-US" sz="1400"/>
              <a:t> security alerts  </a:t>
            </a:r>
          </a:p>
          <a:p>
            <a:pPr marL="594360" lvl="0" indent="-228600">
              <a:spcAft>
                <a:spcPts val="600"/>
              </a:spcAft>
              <a:buFont typeface="Arial" panose="020B0604020202020204" pitchFamily="34" charset="0"/>
              <a:buChar char="•"/>
            </a:pPr>
            <a:r>
              <a:rPr lang="en-US" sz="1400"/>
              <a:t>Tracking </a:t>
            </a:r>
            <a:r>
              <a:rPr lang="en-US" sz="1400">
                <a:solidFill>
                  <a:schemeClr val="tx2"/>
                </a:solidFill>
              </a:rPr>
              <a:t>access</a:t>
            </a:r>
            <a:r>
              <a:rPr lang="en-US" sz="1400"/>
              <a:t>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a:cs typeface="Segoe UI"/>
              </a:rPr>
              <a:t>SQL auditing in Azure Log Analytics and Event Hubs </a:t>
            </a:r>
            <a:br>
              <a:rPr lang="en-US"/>
            </a:br>
            <a:br>
              <a:rPr lang="en-US" sz="1000"/>
            </a:br>
            <a:r>
              <a:rPr lang="en-US" sz="2800">
                <a:solidFill>
                  <a:schemeClr val="tx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rgbClr val="000000"/>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rgbClr val="505050"/>
                </a:solidFill>
                <a:latin typeface="Segoe UI"/>
                <a:cs typeface="Segoe UI" panose="020B0502040204020203" pitchFamily="34" charset="0"/>
              </a:rPr>
              <a:t>   </a:t>
            </a:r>
            <a:endParaRPr lang="en-US" kern="0">
              <a:solidFill>
                <a:srgbClr val="505050"/>
              </a:solidFill>
              <a:latin typeface="Segoe UI"/>
              <a:cs typeface="Segoe UI" panose="020B0502040204020203" pitchFamily="34" charset="0"/>
            </a:endParaRPr>
          </a:p>
          <a:p>
            <a:pPr marL="336148" indent="-336148" defTabSz="932574">
              <a:buFontTx/>
              <a:buAutoNum type="arabicParenBoth"/>
              <a:defRPr/>
            </a:pPr>
            <a:endParaRPr lang="en-US" kern="0">
              <a:solidFill>
                <a:srgbClr val="505050"/>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latin typeface="Segoe UI"/>
                <a:cs typeface="Segoe UI" panose="020B0502040204020203" pitchFamily="34" charset="0"/>
              </a:rPr>
              <a:t>(1) Turn on Threat Detection </a:t>
            </a:r>
          </a:p>
          <a:p>
            <a:pPr defTabSz="932574">
              <a:spcAft>
                <a:spcPts val="400"/>
              </a:spcAft>
              <a:defRPr/>
            </a:pPr>
            <a:r>
              <a:rPr lang="en-US" sz="1000" kern="0">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latin typeface="Segoe UI"/>
                  <a:cs typeface="Segoe UI" panose="020B0502040204020203" pitchFamily="34" charset="0"/>
                </a:rPr>
                <a:t>(2) Possible threat to</a:t>
              </a:r>
            </a:p>
            <a:p>
              <a:pPr defTabSz="914377">
                <a:defRPr/>
              </a:pPr>
              <a:r>
                <a:rPr lang="en-US" sz="1000" kern="0">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rgbClr val="505050"/>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gradFill>
                    <a:gsLst>
                      <a:gs pos="5439">
                        <a:srgbClr val="F8F8F8"/>
                      </a:gs>
                      <a:gs pos="10000">
                        <a:srgbClr val="F8F8F8"/>
                      </a:gs>
                    </a:gsLst>
                    <a:lin ang="5400000" scaled="0"/>
                  </a:gra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rgbClr val="505050"/>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2985433"/>
          </a:xfrm>
        </p:spPr>
        <p:txBody>
          <a:bodyPr/>
          <a:lstStyle/>
          <a:p>
            <a:pPr marL="285750" lvl="0" indent="-285750">
              <a:spcAft>
                <a:spcPts val="2000"/>
              </a:spcAft>
              <a:buFont typeface="Wingdings" panose="05000000000000000000" pitchFamily="2" charset="2"/>
              <a:buChar char="ü"/>
            </a:pPr>
            <a:r>
              <a:rPr lang="en-US"/>
              <a:t>Detects potential SQL injection attacks</a:t>
            </a:r>
          </a:p>
          <a:p>
            <a:pPr marL="285750" lvl="0" indent="-285750">
              <a:spcAft>
                <a:spcPts val="2000"/>
              </a:spcAft>
              <a:buFont typeface="Wingdings" panose="05000000000000000000" pitchFamily="2" charset="2"/>
              <a:buChar char="ü"/>
            </a:pPr>
            <a:r>
              <a:rPr lang="en-US"/>
              <a:t>Detects unusual access &amp; data exfiltration activities</a:t>
            </a:r>
          </a:p>
          <a:p>
            <a:pPr marL="285750" lvl="0" indent="-285750">
              <a:spcAft>
                <a:spcPts val="2000"/>
              </a:spcAft>
              <a:buFont typeface="Wingdings" panose="05000000000000000000" pitchFamily="2" charset="2"/>
              <a:buChar char="ü"/>
            </a:pPr>
            <a:r>
              <a:rPr lang="en-US"/>
              <a:t>Actionable alerts to investigate &amp; remediate</a:t>
            </a:r>
          </a:p>
          <a:p>
            <a:pPr marL="285750" lvl="0" indent="-285750">
              <a:spcAft>
                <a:spcPts val="2000"/>
              </a:spcAft>
              <a:buFont typeface="Wingdings" panose="05000000000000000000" pitchFamily="2" charset="2"/>
              <a:buChar char="ü"/>
            </a:pPr>
            <a:r>
              <a:rPr lang="en-US"/>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a:cs typeface="Segoe UI"/>
              </a:rPr>
              <a:t>SQL threat detection</a:t>
            </a:r>
            <a:br>
              <a:rPr lang="en-US"/>
            </a:br>
            <a:br>
              <a:rPr lang="en-US" sz="1000"/>
            </a:br>
            <a:r>
              <a:rPr lang="en-US" sz="2800">
                <a:solidFill>
                  <a:schemeClr val="tx1"/>
                </a:solidFill>
                <a:latin typeface="Segoe UI"/>
                <a:cs typeface="Segoe UI"/>
              </a:rPr>
              <a:t>Detect and investigate anomalous database activity </a:t>
            </a:r>
            <a:endParaRPr lang="en-US" sz="2800">
              <a:solidFill>
                <a:schemeClr val="tx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a:t>Automatic </a:t>
            </a:r>
            <a:r>
              <a:rPr lang="en-US">
                <a:solidFill>
                  <a:schemeClr val="tx2"/>
                </a:solidFill>
              </a:rPr>
              <a:t>discovery</a:t>
            </a:r>
            <a:r>
              <a:rPr lang="en-US"/>
              <a:t> of columns with sensitive data</a:t>
            </a:r>
          </a:p>
          <a:p>
            <a:pPr marL="285750" lvl="0" indent="-285750">
              <a:spcAft>
                <a:spcPts val="2000"/>
              </a:spcAft>
              <a:buFont typeface="Wingdings" panose="05000000000000000000" pitchFamily="2" charset="2"/>
              <a:buChar char="ü"/>
            </a:pPr>
            <a:r>
              <a:rPr lang="en-US"/>
              <a:t>Add </a:t>
            </a:r>
            <a:r>
              <a:rPr lang="en-US">
                <a:solidFill>
                  <a:schemeClr val="tx2"/>
                </a:solidFill>
              </a:rPr>
              <a:t>persistent</a:t>
            </a:r>
            <a:r>
              <a:rPr lang="en-US"/>
              <a:t> sensitive data labels</a:t>
            </a:r>
          </a:p>
          <a:p>
            <a:pPr marL="285750" lvl="0" indent="-285750">
              <a:spcAft>
                <a:spcPts val="2000"/>
              </a:spcAft>
              <a:buClr>
                <a:schemeClr val="tx1"/>
              </a:buClr>
              <a:buFont typeface="Wingdings" panose="05000000000000000000" pitchFamily="2" charset="2"/>
              <a:buChar char="ü"/>
            </a:pPr>
            <a:r>
              <a:rPr lang="en-US">
                <a:solidFill>
                  <a:schemeClr val="tx2"/>
                </a:solidFill>
              </a:rPr>
              <a:t>Audit</a:t>
            </a:r>
            <a:r>
              <a:rPr lang="en-US"/>
              <a:t> and </a:t>
            </a:r>
            <a:r>
              <a:rPr lang="en-US">
                <a:solidFill>
                  <a:schemeClr val="tx2"/>
                </a:solidFill>
              </a:rPr>
              <a:t>detect</a:t>
            </a:r>
            <a:r>
              <a:rPr lang="en-US"/>
              <a:t> access to the sensitive data</a:t>
            </a:r>
          </a:p>
          <a:p>
            <a:pPr marL="285750" lvl="0" indent="-285750">
              <a:spcAft>
                <a:spcPts val="2000"/>
              </a:spcAft>
              <a:buClr>
                <a:schemeClr val="tx1"/>
              </a:buClr>
              <a:buFont typeface="Wingdings" panose="05000000000000000000" pitchFamily="2" charset="2"/>
              <a:buChar char="ü"/>
            </a:pPr>
            <a:r>
              <a:rPr lang="en-US">
                <a:solidFill>
                  <a:schemeClr val="tx2"/>
                </a:solidFill>
              </a:rPr>
              <a:t>Manage labels </a:t>
            </a:r>
            <a:r>
              <a:rPr lang="en-US"/>
              <a:t>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a:t>SQL Data Discovery &amp; Classification</a:t>
            </a:r>
            <a:br>
              <a:rPr lang="en-US"/>
            </a:br>
            <a:r>
              <a:rPr lang="en-US" sz="2800">
                <a:solidFill>
                  <a:schemeClr val="tx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1746</TotalTime>
  <Words>19256</Words>
  <Application>Microsoft Office PowerPoint</Application>
  <PresentationFormat>Widescreen</PresentationFormat>
  <Paragraphs>2567</Paragraphs>
  <Slides>109</Slides>
  <Notes>83</Notes>
  <HiddenSlides>1</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109</vt:i4>
      </vt:variant>
    </vt:vector>
  </HeadingPairs>
  <TitlesOfParts>
    <vt:vector size="128" baseType="lpstr">
      <vt:lpstr>Arial</vt:lpstr>
      <vt:lpstr>Arial Nova</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1_Microsoft 365 PPT Template - 2018</vt:lpstr>
      <vt:lpstr>Welcome to  Azure Synapse Technical Boot Camp  Day 2</vt:lpstr>
      <vt:lpstr>PowerPoint Presentation</vt:lpstr>
      <vt:lpstr>PowerPoint Presentation</vt:lpstr>
      <vt:lpstr>Azure Synapse Analytics DW Optimization</vt:lpstr>
      <vt:lpstr>PowerPoint Presentation</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Agenda</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Agenda</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Synapse</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Threat Detection</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69</cp:revision>
  <dcterms:created xsi:type="dcterms:W3CDTF">2020-05-01T23:34:12Z</dcterms:created>
  <dcterms:modified xsi:type="dcterms:W3CDTF">2022-01-26T17:19:02Z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